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69" r:id="rId4"/>
    <p:sldId id="272" r:id="rId5"/>
    <p:sldId id="273" r:id="rId6"/>
    <p:sldId id="274" r:id="rId7"/>
    <p:sldId id="275" r:id="rId8"/>
    <p:sldId id="271" r:id="rId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977" autoAdjust="0"/>
  </p:normalViewPr>
  <p:slideViewPr>
    <p:cSldViewPr snapToGrid="0">
      <p:cViewPr varScale="1">
        <p:scale>
          <a:sx n="52" d="100"/>
          <a:sy n="52" d="100"/>
        </p:scale>
        <p:origin x="1446"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EB33BB8-6C7A-4BE0-9B55-9EAC48D52EC6}" type="datetimeFigureOut">
              <a:rPr lang="en-US"/>
              <a:t>10/25/2021</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611EF64-F73B-4314-BB6F-BC0937BBDF19}" type="datetimeFigureOut">
              <a:rPr lang="en-US"/>
              <a:t>10/25/2021</a:t>
            </a:fld>
            <a:endParaRPr/>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would like to talk to you about a</a:t>
            </a:r>
            <a:r>
              <a:rPr lang="en-US" baseline="0" dirty="0" smtClean="0"/>
              <a:t> very important person in Sikh history. Guru Nanak is the founder of the </a:t>
            </a:r>
            <a:r>
              <a:rPr lang="en-US" baseline="0" dirty="0" err="1" smtClean="0"/>
              <a:t>sikh</a:t>
            </a:r>
            <a:r>
              <a:rPr lang="en-US" baseline="0" dirty="0" smtClean="0"/>
              <a:t> faith. The Sikh faith is one of the largest world religions. There were approx. 23 mill Sikhs worldwide with most of them living in India, Punjab. </a:t>
            </a:r>
          </a:p>
          <a:p>
            <a:endParaRPr lang="en-US" baseline="0" dirty="0" smtClean="0"/>
          </a:p>
          <a:p>
            <a:r>
              <a:rPr lang="en-US" baseline="0" dirty="0" smtClean="0"/>
              <a:t>Sikhs are now living worldwide and contribute to society like many other communities. </a:t>
            </a:r>
          </a:p>
          <a:p>
            <a:endParaRPr lang="en-US" baseline="0" dirty="0" smtClean="0"/>
          </a:p>
          <a:p>
            <a:r>
              <a:rPr lang="en-US" baseline="0" dirty="0" smtClean="0"/>
              <a:t>This year – Sikhs are celebrating 550 years of Guru </a:t>
            </a:r>
            <a:r>
              <a:rPr lang="en-US" baseline="0" dirty="0" err="1" smtClean="0"/>
              <a:t>Nanaks</a:t>
            </a:r>
            <a:r>
              <a:rPr lang="en-US" baseline="0" dirty="0" smtClean="0"/>
              <a:t> birth. That means that if 550 years ago, Guru </a:t>
            </a:r>
            <a:r>
              <a:rPr lang="en-US" baseline="0" dirty="0" err="1" smtClean="0"/>
              <a:t>nanak</a:t>
            </a:r>
            <a:r>
              <a:rPr lang="en-US" baseline="0" dirty="0" smtClean="0"/>
              <a:t> was not sent by God, those 23 mil people would not exist – isn’t that amazing!!!!!! (12 November 2019)</a:t>
            </a:r>
          </a:p>
          <a:p>
            <a:endParaRPr lang="en-US" baseline="0" dirty="0" smtClean="0"/>
          </a:p>
          <a:p>
            <a:r>
              <a:rPr lang="en-US" baseline="0" dirty="0" smtClean="0"/>
              <a:t>So lets learn more about guru Nanak</a:t>
            </a:r>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a:t>The language will need to be adapted for the age group and for nursery and reception, I wouldn’t give too much detail. See below:</a:t>
            </a:r>
          </a:p>
          <a:p>
            <a:endParaRPr lang="en-US" sz="3500" dirty="0"/>
          </a:p>
          <a:p>
            <a:r>
              <a:rPr lang="en-US" sz="3500" dirty="0"/>
              <a:t>Before 1469 in </a:t>
            </a:r>
            <a:r>
              <a:rPr lang="en-US" sz="3500" dirty="0" err="1"/>
              <a:t>india</a:t>
            </a:r>
            <a:r>
              <a:rPr lang="en-US" sz="3500" dirty="0"/>
              <a:t>, there were many bad things happening. </a:t>
            </a:r>
            <a:br>
              <a:rPr lang="en-US" sz="3500" dirty="0"/>
            </a:br>
            <a:r>
              <a:rPr lang="en-US" sz="3500" dirty="0"/>
              <a:t>The people were not kind to one another. The boys and men were really mean to the girls and men and wouldn’t let Girls do anything.</a:t>
            </a:r>
          </a:p>
          <a:p>
            <a:r>
              <a:rPr lang="en-US" sz="3500" dirty="0"/>
              <a:t>There was a thing call </a:t>
            </a:r>
            <a:r>
              <a:rPr lang="en-US" sz="3500" dirty="0" err="1"/>
              <a:t>Castism</a:t>
            </a:r>
            <a:r>
              <a:rPr lang="en-US" sz="3500" dirty="0"/>
              <a:t> (it still exists today). Its when someone believes they are better than someone else because of the money they have and the job they do.</a:t>
            </a:r>
          </a:p>
          <a:p>
            <a:r>
              <a:rPr lang="en-US" sz="3500" dirty="0"/>
              <a:t>The people were also taking part in a lot of ritualism. This is like, bowing to statues and washing your body at special rivers to get blessings from god. </a:t>
            </a:r>
          </a:p>
          <a:p>
            <a:endParaRPr lang="en-US" sz="3500" dirty="0"/>
          </a:p>
          <a:p>
            <a:r>
              <a:rPr lang="en-US" sz="3500" dirty="0"/>
              <a:t>Guru Nanak challenged all these things. He said, how can a rich man be better than a poor many if the rich man  is unkind and not sharing his things with others?</a:t>
            </a:r>
          </a:p>
          <a:p>
            <a:endParaRPr lang="en-US" sz="3500" dirty="0"/>
          </a:p>
          <a:p>
            <a:r>
              <a:rPr lang="en-US" sz="3500" dirty="0"/>
              <a:t>He said that, Girls are the ones that have babies and make the kings of the world, girls nurture and bring love to the world. How can she not be equal to a boy, she is more important!</a:t>
            </a:r>
            <a:br>
              <a:rPr lang="en-US" sz="3500" dirty="0"/>
            </a:br>
            <a:r>
              <a:rPr lang="en-US" sz="3500" dirty="0"/>
              <a:t/>
            </a:r>
            <a:br>
              <a:rPr lang="en-US" sz="3500" dirty="0"/>
            </a:br>
            <a:r>
              <a:rPr lang="en-US" sz="3500" dirty="0"/>
              <a:t>He also said that if you want blessings from God, meditate on your breath and Gods names, serve humanity and live an honest life.</a:t>
            </a:r>
          </a:p>
          <a:p>
            <a:endParaRPr lang="en-US" sz="3500" dirty="0"/>
          </a:p>
          <a:p>
            <a:r>
              <a:rPr lang="en-US" sz="3500" dirty="0"/>
              <a:t>The people started to </a:t>
            </a:r>
            <a:r>
              <a:rPr lang="en-US" sz="3500" dirty="0" err="1"/>
              <a:t>realise</a:t>
            </a:r>
            <a:r>
              <a:rPr lang="en-US" sz="3500" dirty="0"/>
              <a:t> the truth in Guru </a:t>
            </a:r>
            <a:r>
              <a:rPr lang="en-US" sz="3500" dirty="0" err="1"/>
              <a:t>Nanaks</a:t>
            </a:r>
            <a:r>
              <a:rPr lang="en-US" sz="3500" dirty="0"/>
              <a:t> message and started to follow his teachings. </a:t>
            </a:r>
            <a:endParaRPr lang="en-US" sz="30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300" dirty="0"/>
              <a:t>Guru Nanak brought us the understanding that  there is one God for all and that God is not a person or being, but an omnipresent force that is all around us and inside all of us. God had many names, Allah, Ram, </a:t>
            </a:r>
            <a:r>
              <a:rPr lang="en-US" sz="4300" dirty="0" err="1"/>
              <a:t>Nirankar</a:t>
            </a:r>
            <a:r>
              <a:rPr lang="en-US" sz="4300" dirty="0"/>
              <a:t>, </a:t>
            </a:r>
            <a:r>
              <a:rPr lang="en-US" sz="4300" dirty="0" err="1"/>
              <a:t>Niranjan</a:t>
            </a:r>
            <a:r>
              <a:rPr lang="en-US" sz="4300" dirty="0"/>
              <a:t>, </a:t>
            </a:r>
            <a:r>
              <a:rPr lang="en-US" sz="4300" dirty="0" err="1"/>
              <a:t>Vaheguru</a:t>
            </a:r>
            <a:r>
              <a:rPr lang="en-US" sz="4300" dirty="0"/>
              <a:t>, </a:t>
            </a:r>
            <a:r>
              <a:rPr lang="en-US" sz="4300" dirty="0" err="1"/>
              <a:t>Kudar</a:t>
            </a:r>
            <a:r>
              <a:rPr lang="en-US" sz="4300" dirty="0"/>
              <a:t>, Jesus</a:t>
            </a:r>
          </a:p>
          <a:p>
            <a:endParaRPr lang="en-US" sz="4300" dirty="0"/>
          </a:p>
          <a:p>
            <a:r>
              <a:rPr lang="en-US" sz="4300" dirty="0"/>
              <a:t>Meditation is the foundation of </a:t>
            </a:r>
            <a:r>
              <a:rPr lang="en-US" sz="4300" dirty="0" err="1"/>
              <a:t>sikhi</a:t>
            </a:r>
            <a:r>
              <a:rPr lang="en-US" sz="4300" dirty="0"/>
              <a:t> (remember not to use Sikhism – </a:t>
            </a:r>
            <a:r>
              <a:rPr lang="en-US" sz="4300" dirty="0" err="1"/>
              <a:t>Sikhi</a:t>
            </a:r>
            <a:r>
              <a:rPr lang="en-US" sz="4300" dirty="0"/>
              <a:t> is not an ism) Meditation can be done in all faiths, by repeating the name of God over and over 24/7 – many Sikhs meditate with their breath – which is mentioned in the Sikh holy scriptures (</a:t>
            </a:r>
            <a:r>
              <a:rPr lang="en-US" sz="4300" dirty="0" err="1"/>
              <a:t>saas</a:t>
            </a:r>
            <a:r>
              <a:rPr lang="en-US" sz="4300" dirty="0"/>
              <a:t> </a:t>
            </a:r>
            <a:r>
              <a:rPr lang="en-US" sz="4300" dirty="0" err="1"/>
              <a:t>Giras</a:t>
            </a:r>
            <a:r>
              <a:rPr lang="en-US" sz="4300" dirty="0"/>
              <a:t>)</a:t>
            </a:r>
          </a:p>
          <a:p>
            <a:endParaRPr lang="en-US" sz="4300" dirty="0"/>
          </a:p>
          <a:p>
            <a:r>
              <a:rPr lang="en-US" sz="4300" dirty="0"/>
              <a:t>Equality – Before the coming Guru Nanak was sent to earth by God, there was many practices that were happening by other faiths across the world. Women were not allowed to have jobs, or meditate or sit in congregation. Women were treated like they are lower than men. But Guru Nanak came and said that loving God is to love all and treat all equally. Guru Nanak said that women had the same rights as men. (give an example here… If boys can play football so can girls, right?) The same was happening with Poor people. Those that did not have a lot of money, rick people treated them very badly, but Guru </a:t>
            </a:r>
            <a:r>
              <a:rPr lang="en-US" sz="4300" dirty="0" err="1"/>
              <a:t>nanak</a:t>
            </a:r>
            <a:r>
              <a:rPr lang="en-US" sz="4300" dirty="0"/>
              <a:t> said this is wrong. And stopped people doing this.</a:t>
            </a:r>
          </a:p>
          <a:p>
            <a:endParaRPr lang="en-US" sz="4300" dirty="0"/>
          </a:p>
          <a:p>
            <a:r>
              <a:rPr lang="en-US" sz="4300" dirty="0"/>
              <a:t>Guru Nanak said that if you want to meet and experience God, we must have good actions… the things we do has to be kind and caring, and the thoughts we have in our minds has to be positive. </a:t>
            </a:r>
          </a:p>
          <a:p>
            <a:endParaRPr lang="en-US" sz="4300" dirty="0"/>
          </a:p>
          <a:p>
            <a:r>
              <a:rPr lang="en-US" sz="4300" dirty="0"/>
              <a:t>What we have of our own, we must share with others. This is why Sikhs have a free vegetarian kitchen at every Gurdwara around the world. (Sikh place of worship –do not say temple – temple is a </a:t>
            </a:r>
            <a:r>
              <a:rPr lang="en-US" sz="4300" dirty="0" err="1"/>
              <a:t>mandir</a:t>
            </a:r>
            <a:r>
              <a:rPr lang="en-US" sz="4300" dirty="0"/>
              <a:t>. Muslims only use mosque, Christians Church, Jews synagogue – Sikhs have the Gurdwara Sahib)</a:t>
            </a:r>
          </a:p>
          <a:p>
            <a:endParaRPr lang="en-US" sz="4300" dirty="0"/>
          </a:p>
          <a:p>
            <a:r>
              <a:rPr lang="en-US" sz="4300" dirty="0"/>
              <a:t>Being truthful is very important. Guru Nanak sahib that higher than speaking the truth, we must live a truthful life. Every aspect of our life has to be true. .</a:t>
            </a:r>
          </a:p>
          <a:p>
            <a:endParaRPr lang="en-US" sz="4300" dirty="0"/>
          </a:p>
          <a:p>
            <a:r>
              <a:rPr lang="en-US" sz="4300" dirty="0"/>
              <a:t>Guru Nanak wanted us to love and respect everyone, even if we didn’t agree with one another.</a:t>
            </a:r>
          </a:p>
          <a:p>
            <a:endParaRPr lang="en-US" sz="4300" dirty="0"/>
          </a:p>
          <a:p>
            <a:endParaRPr lang="en-US" sz="4300" dirty="0"/>
          </a:p>
          <a:p>
            <a:endParaRPr lang="en-US" b="1" dirty="0"/>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Sikhs believe that God sent Guru Nanak to share the</a:t>
            </a:r>
            <a:r>
              <a:rPr lang="en-GB" baseline="0" dirty="0" smtClean="0"/>
              <a:t> </a:t>
            </a:r>
            <a:r>
              <a:rPr lang="en-GB" baseline="0" dirty="0" err="1" smtClean="0"/>
              <a:t>sikh</a:t>
            </a:r>
            <a:r>
              <a:rPr lang="en-GB" baseline="0" dirty="0" smtClean="0"/>
              <a:t> way of life with the world. God took a piece of themselves and put that light into Guru Nanak. When Guru Nanak’s body was ready to go back to God, the piece of God, the light travelled into the next Guru and the next…. Every Guru </a:t>
            </a:r>
            <a:r>
              <a:rPr lang="en-GB" baseline="0" dirty="0" err="1" smtClean="0"/>
              <a:t>Jee</a:t>
            </a:r>
            <a:r>
              <a:rPr lang="en-GB" baseline="0" dirty="0" smtClean="0"/>
              <a:t> added something new to the faith of Sikh until it reached the 10 guru. </a:t>
            </a:r>
          </a:p>
          <a:p>
            <a:endParaRPr lang="en-GB" baseline="0" dirty="0" smtClean="0"/>
          </a:p>
          <a:p>
            <a:r>
              <a:rPr lang="en-GB" b="1" baseline="0" dirty="0" smtClean="0"/>
              <a:t>Do the Jug of water and 11 cups practical for the children here</a:t>
            </a:r>
          </a:p>
          <a:p>
            <a:endParaRPr lang="en-GB" baseline="0" dirty="0" smtClean="0"/>
          </a:p>
          <a:p>
            <a:r>
              <a:rPr lang="en-GB" baseline="0" dirty="0" smtClean="0"/>
              <a:t>Guru </a:t>
            </a:r>
            <a:r>
              <a:rPr lang="en-GB" baseline="0" dirty="0" err="1" smtClean="0"/>
              <a:t>Gobind</a:t>
            </a:r>
            <a:r>
              <a:rPr lang="en-GB" baseline="0" dirty="0" smtClean="0"/>
              <a:t> Singh was the 10 </a:t>
            </a:r>
            <a:r>
              <a:rPr lang="en-GB" baseline="0" dirty="0" err="1" smtClean="0"/>
              <a:t>th</a:t>
            </a:r>
            <a:r>
              <a:rPr lang="en-GB" baseline="0" dirty="0" smtClean="0"/>
              <a:t> Guru, he knew the message of </a:t>
            </a:r>
            <a:r>
              <a:rPr lang="en-GB" baseline="0" dirty="0" err="1" smtClean="0"/>
              <a:t>Sikhi</a:t>
            </a:r>
            <a:r>
              <a:rPr lang="en-GB" baseline="0" dirty="0" smtClean="0"/>
              <a:t> was complete and all the hymns that were written by the Gurus, were compiled into the Guru </a:t>
            </a:r>
            <a:r>
              <a:rPr lang="en-GB" baseline="0" dirty="0" err="1" smtClean="0"/>
              <a:t>Granth</a:t>
            </a:r>
            <a:r>
              <a:rPr lang="en-GB" baseline="0" dirty="0" smtClean="0"/>
              <a:t> Sahib </a:t>
            </a:r>
            <a:r>
              <a:rPr lang="en-GB" baseline="0" dirty="0" err="1" smtClean="0"/>
              <a:t>Jee</a:t>
            </a:r>
            <a:r>
              <a:rPr lang="en-GB" baseline="0" dirty="0" smtClean="0"/>
              <a:t> the living Gurus of the Sikhs. The Light of God that travel from god to Guru Nanak and all the way through to the 10</a:t>
            </a:r>
            <a:r>
              <a:rPr lang="en-GB" baseline="30000" dirty="0" smtClean="0"/>
              <a:t>th</a:t>
            </a:r>
            <a:r>
              <a:rPr lang="en-GB" baseline="0" dirty="0" smtClean="0"/>
              <a:t> Guru, was passed to the holy scriptures. The Sri Guru </a:t>
            </a:r>
            <a:r>
              <a:rPr lang="en-GB" baseline="0" dirty="0" err="1" smtClean="0"/>
              <a:t>Granth</a:t>
            </a:r>
            <a:r>
              <a:rPr lang="en-GB" baseline="0" dirty="0" smtClean="0"/>
              <a:t> Sahib </a:t>
            </a:r>
            <a:r>
              <a:rPr lang="en-GB" baseline="0" dirty="0" err="1" smtClean="0"/>
              <a:t>Jee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4</a:t>
            </a:fld>
            <a:endParaRPr lang="en-GB"/>
          </a:p>
        </p:txBody>
      </p:sp>
    </p:spTree>
    <p:extLst>
      <p:ext uri="{BB962C8B-B14F-4D97-AF65-F5344CB8AC3E}">
        <p14:creationId xmlns:p14="http://schemas.microsoft.com/office/powerpoint/2010/main" val="42291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a:t>Talk through what we do at the Gurdwara sahib, how we celebrate, explain that this is what we do instead of Christmas  and Easter – which are Christian celebrations</a:t>
            </a:r>
          </a:p>
          <a:p>
            <a:endParaRPr lang="en-US" sz="3500" dirty="0"/>
          </a:p>
          <a:p>
            <a:r>
              <a:rPr lang="en-US" sz="3500" dirty="0"/>
              <a:t>Make it fun and let him see your passion and positive emotion</a:t>
            </a:r>
            <a:endParaRPr lang="en-US" sz="30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351044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solidFill>
                  <a:prstClr val="black"/>
                </a:solidFill>
              </a:rPr>
              <a:t>BE INTERACTIVE – THIS IS WHAT WE NEED THE CHILDREN TO REMEMBER!!!</a:t>
            </a:r>
          </a:p>
          <a:p>
            <a:endParaRPr lang="en-GB" sz="2800" dirty="0">
              <a:solidFill>
                <a:prstClr val="black"/>
              </a:solidFill>
            </a:endParaRPr>
          </a:p>
          <a:p>
            <a:r>
              <a:rPr lang="en-GB" sz="2800" dirty="0">
                <a:solidFill>
                  <a:prstClr val="black"/>
                </a:solidFill>
              </a:rPr>
              <a:t>Sikhs have a VERY distinct identity. (explain what distinct and identity means)</a:t>
            </a:r>
          </a:p>
          <a:p>
            <a:pPr lvl="1"/>
            <a:r>
              <a:rPr lang="en-GB" sz="2400" dirty="0">
                <a:solidFill>
                  <a:prstClr val="black"/>
                </a:solidFill>
              </a:rPr>
              <a:t>During the times of our Guru, there were bad people being very mean to the poor people. The Sikhs were protectors. </a:t>
            </a:r>
          </a:p>
          <a:p>
            <a:pPr lvl="2"/>
            <a:r>
              <a:rPr lang="en-GB" sz="1900" b="1" dirty="0">
                <a:solidFill>
                  <a:prstClr val="black"/>
                </a:solidFill>
              </a:rPr>
              <a:t>QUIZ</a:t>
            </a:r>
          </a:p>
          <a:p>
            <a:pPr lvl="2"/>
            <a:r>
              <a:rPr lang="en-GB" sz="1900" dirty="0">
                <a:solidFill>
                  <a:prstClr val="black"/>
                </a:solidFill>
              </a:rPr>
              <a:t>WHY DO YOU ALL WEAR A UNIFORM TO SCHOOL?</a:t>
            </a:r>
          </a:p>
          <a:p>
            <a:pPr lvl="3"/>
            <a:r>
              <a:rPr lang="en-GB" sz="1700" dirty="0">
                <a:solidFill>
                  <a:prstClr val="black"/>
                </a:solidFill>
              </a:rPr>
              <a:t>So you all feel a part of the same community or team</a:t>
            </a:r>
          </a:p>
          <a:p>
            <a:pPr lvl="2"/>
            <a:r>
              <a:rPr lang="en-GB" sz="1900" dirty="0">
                <a:solidFill>
                  <a:prstClr val="black"/>
                </a:solidFill>
              </a:rPr>
              <a:t>WHO DO THE POLICE HAVE A SPECIAL UNIFORM?</a:t>
            </a:r>
          </a:p>
          <a:p>
            <a:pPr lvl="3"/>
            <a:r>
              <a:rPr lang="en-GB" sz="1700" dirty="0">
                <a:solidFill>
                  <a:prstClr val="black"/>
                </a:solidFill>
              </a:rPr>
              <a:t>So you can see them from far away and know they can help you</a:t>
            </a:r>
          </a:p>
          <a:p>
            <a:pPr lvl="1"/>
            <a:r>
              <a:rPr lang="en-GB" sz="2400" b="1" dirty="0">
                <a:solidFill>
                  <a:prstClr val="black"/>
                </a:solidFill>
              </a:rPr>
              <a:t>THIS IS WHY THE SIKHS HAVE A SPECIAL UNIFORM TOO. </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84709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solidFill>
                  <a:prstClr val="black"/>
                </a:solidFill>
              </a:rPr>
              <a:t>After talking through the slide, remind the children that just like a Christian priest or nun wears a dog collar or habit, Sikhs wear their head covering and </a:t>
            </a:r>
            <a:r>
              <a:rPr lang="en-GB" sz="2800" dirty="0" err="1">
                <a:solidFill>
                  <a:prstClr val="black"/>
                </a:solidFill>
              </a:rPr>
              <a:t>panj</a:t>
            </a:r>
            <a:r>
              <a:rPr lang="en-GB" sz="2800" dirty="0">
                <a:solidFill>
                  <a:prstClr val="black"/>
                </a:solidFill>
              </a:rPr>
              <a:t> </a:t>
            </a:r>
            <a:r>
              <a:rPr lang="en-GB" sz="2800" dirty="0" err="1">
                <a:solidFill>
                  <a:prstClr val="black"/>
                </a:solidFill>
              </a:rPr>
              <a:t>kakaar</a:t>
            </a:r>
            <a:endParaRPr lang="en-GB" sz="2800" dirty="0">
              <a:solidFill>
                <a:prstClr val="black"/>
              </a:solidFill>
            </a:endParaRPr>
          </a:p>
          <a:p>
            <a:r>
              <a:rPr lang="en-GB" sz="2800" dirty="0">
                <a:solidFill>
                  <a:prstClr val="black"/>
                </a:solidFill>
              </a:rPr>
              <a:t>Just like a </a:t>
            </a:r>
            <a:r>
              <a:rPr lang="en-GB" sz="2800" dirty="0" err="1">
                <a:solidFill>
                  <a:prstClr val="black"/>
                </a:solidFill>
              </a:rPr>
              <a:t>muslim</a:t>
            </a:r>
            <a:r>
              <a:rPr lang="en-GB" sz="2800" dirty="0">
                <a:solidFill>
                  <a:prstClr val="black"/>
                </a:solidFill>
              </a:rPr>
              <a:t> wears a hijab </a:t>
            </a:r>
            <a:r>
              <a:rPr lang="en-GB" sz="2600" dirty="0">
                <a:solidFill>
                  <a:prstClr val="black"/>
                </a:solidFill>
              </a:rPr>
              <a:t>, Sikhs wear their head covering and </a:t>
            </a:r>
            <a:r>
              <a:rPr lang="en-GB" sz="2600" dirty="0" err="1">
                <a:solidFill>
                  <a:prstClr val="black"/>
                </a:solidFill>
              </a:rPr>
              <a:t>panj</a:t>
            </a:r>
            <a:r>
              <a:rPr lang="en-GB" sz="2600" dirty="0">
                <a:solidFill>
                  <a:prstClr val="black"/>
                </a:solidFill>
              </a:rPr>
              <a:t> </a:t>
            </a:r>
            <a:r>
              <a:rPr lang="en-GB" sz="2600" dirty="0" err="1">
                <a:solidFill>
                  <a:prstClr val="black"/>
                </a:solidFill>
              </a:rPr>
              <a:t>kakaar</a:t>
            </a:r>
            <a:endParaRPr lang="en-GB" sz="2600" dirty="0">
              <a:solidFill>
                <a:prstClr val="black"/>
              </a:solidFill>
            </a:endParaRPr>
          </a:p>
          <a:p>
            <a:r>
              <a:rPr lang="en-GB" sz="2600" dirty="0">
                <a:solidFill>
                  <a:prstClr val="black"/>
                </a:solidFill>
              </a:rPr>
              <a:t>Just like a </a:t>
            </a:r>
            <a:r>
              <a:rPr lang="en-GB" sz="2600" dirty="0" err="1">
                <a:solidFill>
                  <a:prstClr val="black"/>
                </a:solidFill>
              </a:rPr>
              <a:t>jewish</a:t>
            </a:r>
            <a:r>
              <a:rPr lang="en-GB" sz="2600" dirty="0">
                <a:solidFill>
                  <a:prstClr val="black"/>
                </a:solidFill>
              </a:rPr>
              <a:t> person wears a  skull cap, Sikhs wear their head covering and </a:t>
            </a:r>
            <a:r>
              <a:rPr lang="en-GB" sz="2600" dirty="0" err="1">
                <a:solidFill>
                  <a:prstClr val="black"/>
                </a:solidFill>
              </a:rPr>
              <a:t>panj</a:t>
            </a:r>
            <a:r>
              <a:rPr lang="en-GB" sz="2600" dirty="0">
                <a:solidFill>
                  <a:prstClr val="black"/>
                </a:solidFill>
              </a:rPr>
              <a:t> </a:t>
            </a:r>
            <a:r>
              <a:rPr lang="en-GB" sz="2600" dirty="0" err="1">
                <a:solidFill>
                  <a:prstClr val="black"/>
                </a:solidFill>
              </a:rPr>
              <a:t>kakaar</a:t>
            </a:r>
            <a:endParaRPr lang="en-GB" sz="2600" dirty="0">
              <a:solidFill>
                <a:prstClr val="black"/>
              </a:solidFill>
            </a:endParaRPr>
          </a:p>
          <a:p>
            <a:endParaRPr lang="en-GB" sz="2600" dirty="0">
              <a:solidFill>
                <a:prstClr val="black"/>
              </a:solidFill>
            </a:endParaRPr>
          </a:p>
          <a:p>
            <a:r>
              <a:rPr lang="en-GB" sz="2600" dirty="0">
                <a:solidFill>
                  <a:prstClr val="black"/>
                </a:solidFill>
              </a:rPr>
              <a:t>Respecting each other important. Loving everyone for what and who there are is important. </a:t>
            </a:r>
            <a:r>
              <a:rPr lang="en-GB" sz="2600" dirty="0">
                <a:solidFill>
                  <a:prstClr val="black"/>
                </a:solidFill>
              </a:rPr>
              <a:t>We should look at someone and feel that they are different so this is wrong… instead, if we have questions, we should ask those questions with love and politeness</a:t>
            </a:r>
            <a:r>
              <a:rPr lang="en-GB" sz="2600" dirty="0" smtClean="0">
                <a:solidFill>
                  <a:prstClr val="black"/>
                </a:solidFill>
              </a:rPr>
              <a:t>.</a:t>
            </a:r>
          </a:p>
          <a:p>
            <a:endParaRPr lang="en-GB" sz="2600" dirty="0" smtClean="0">
              <a:solidFill>
                <a:prstClr val="black"/>
              </a:solidFill>
            </a:endParaRPr>
          </a:p>
          <a:p>
            <a:r>
              <a:rPr lang="en-GB" sz="2600" dirty="0" smtClean="0">
                <a:solidFill>
                  <a:prstClr val="black"/>
                </a:solidFill>
              </a:rPr>
              <a:t>It is very important we DO NOT TOUCH</a:t>
            </a:r>
            <a:r>
              <a:rPr lang="en-GB" sz="2600" baseline="0" dirty="0" smtClean="0">
                <a:solidFill>
                  <a:prstClr val="black"/>
                </a:solidFill>
              </a:rPr>
              <a:t> our </a:t>
            </a:r>
            <a:r>
              <a:rPr lang="en-GB" sz="2600" baseline="0" dirty="0" err="1" smtClean="0">
                <a:solidFill>
                  <a:prstClr val="black"/>
                </a:solidFill>
              </a:rPr>
              <a:t>sikh</a:t>
            </a:r>
            <a:r>
              <a:rPr lang="en-GB" sz="2600" baseline="0" dirty="0" smtClean="0">
                <a:solidFill>
                  <a:prstClr val="black"/>
                </a:solidFill>
              </a:rPr>
              <a:t> friends identity, just like we would touch or pull </a:t>
            </a:r>
            <a:r>
              <a:rPr lang="en-GB" sz="2600" baseline="0" dirty="0" err="1" smtClean="0">
                <a:solidFill>
                  <a:prstClr val="black"/>
                </a:solidFill>
              </a:rPr>
              <a:t>someones</a:t>
            </a:r>
            <a:r>
              <a:rPr lang="en-GB" sz="2600" baseline="0" dirty="0" smtClean="0">
                <a:solidFill>
                  <a:prstClr val="black"/>
                </a:solidFill>
              </a:rPr>
              <a:t> plats, hijab, or afro. Can you repeat that? ‘WE DO NOT TOUCH THE TURBAN/PAKTA’</a:t>
            </a:r>
            <a:endParaRPr lang="en-GB" sz="2600" dirty="0">
              <a:solidFill>
                <a:prstClr val="black"/>
              </a:solidFill>
            </a:endParaRPr>
          </a:p>
          <a:p>
            <a:endParaRPr lang="en-GB" sz="2600" dirty="0">
              <a:solidFill>
                <a:prstClr val="black"/>
              </a:solidFill>
            </a:endParaRPr>
          </a:p>
          <a:p>
            <a:r>
              <a:rPr lang="en-GB" sz="2600" dirty="0">
                <a:solidFill>
                  <a:prstClr val="black"/>
                </a:solidFill>
              </a:rPr>
              <a:t>NEXT SLIDE leads to….</a:t>
            </a:r>
          </a:p>
          <a:p>
            <a:r>
              <a:rPr lang="en-GB" sz="2600" dirty="0">
                <a:solidFill>
                  <a:prstClr val="black"/>
                </a:solidFill>
              </a:rPr>
              <a:t>Do you have any questions?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411901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know the answer to a questions, be</a:t>
            </a:r>
            <a:r>
              <a:rPr lang="en-GB" baseline="0" dirty="0" smtClean="0"/>
              <a:t> comfortable to say, I will check and let you know… PLEASE DO NOT ANSWER A QUESTION YOU DO NOT KNOW THE ANSWER TO OR ANSWER ACCORDING TO YOUR OWN BELIEFS. </a:t>
            </a:r>
            <a:endParaRPr lang="en-GB" baseline="0" dirty="0" smtClean="0"/>
          </a:p>
          <a:p>
            <a:endParaRPr lang="en-GB" baseline="0" dirty="0" smtClean="0"/>
          </a:p>
          <a:p>
            <a:r>
              <a:rPr lang="en-GB" baseline="0" dirty="0" smtClean="0"/>
              <a:t>We </a:t>
            </a:r>
            <a:r>
              <a:rPr lang="en-GB" baseline="0" dirty="0" smtClean="0"/>
              <a:t>have to be authentic and share the truth of </a:t>
            </a:r>
            <a:r>
              <a:rPr lang="en-GB" baseline="0" dirty="0" err="1" smtClean="0"/>
              <a:t>sikhi</a:t>
            </a:r>
            <a:r>
              <a:rPr lang="en-GB" baseline="0" dirty="0" smtClean="0"/>
              <a:t>, according to </a:t>
            </a:r>
            <a:r>
              <a:rPr lang="en-GB" baseline="0" dirty="0" err="1" smtClean="0"/>
              <a:t>Gurbani</a:t>
            </a:r>
            <a:r>
              <a:rPr lang="en-GB" baseline="0" dirty="0" smtClean="0"/>
              <a:t>, </a:t>
            </a:r>
            <a:r>
              <a:rPr lang="en-GB" baseline="0" dirty="0" err="1" smtClean="0"/>
              <a:t>Rehatnamay</a:t>
            </a:r>
            <a:r>
              <a:rPr lang="en-GB" baseline="0" dirty="0" smtClean="0"/>
              <a:t> and </a:t>
            </a:r>
            <a:r>
              <a:rPr lang="en-GB" baseline="0" dirty="0" err="1" smtClean="0"/>
              <a:t>Rehat</a:t>
            </a:r>
            <a:r>
              <a:rPr lang="en-GB" baseline="0" dirty="0" smtClean="0"/>
              <a:t> </a:t>
            </a:r>
            <a:r>
              <a:rPr lang="en-GB" baseline="0" dirty="0" err="1" smtClean="0"/>
              <a:t>Maryada</a:t>
            </a:r>
            <a:r>
              <a:rPr lang="en-GB" baseline="0" dirty="0" smtClean="0"/>
              <a:t> (Sikh code of conduct)</a:t>
            </a:r>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8</a:t>
            </a:fld>
            <a:endParaRPr lang="en-GB"/>
          </a:p>
        </p:txBody>
      </p:sp>
    </p:spTree>
    <p:extLst>
      <p:ext uri="{BB962C8B-B14F-4D97-AF65-F5344CB8AC3E}">
        <p14:creationId xmlns:p14="http://schemas.microsoft.com/office/powerpoint/2010/main" val="138038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dirty="0" smtClean="0"/>
              <a:t>@</a:t>
            </a:r>
            <a:r>
              <a:rPr lang="en-US" dirty="0" err="1" smtClean="0"/>
              <a:t>SikhMum</a:t>
            </a:r>
            <a:r>
              <a:rPr lang="en-US" dirty="0" smtClean="0"/>
              <a:t> @</a:t>
            </a:r>
            <a:r>
              <a:rPr lang="en-US" dirty="0" err="1" smtClean="0"/>
              <a:t>Sharecharityuk</a:t>
            </a:r>
            <a:endParaRPr lang="en-US" dirty="0"/>
          </a:p>
        </p:txBody>
      </p:sp>
      <p:sp>
        <p:nvSpPr>
          <p:cNvPr id="5" name="Footer Placeholder 4"/>
          <p:cNvSpPr>
            <a:spLocks noGrp="1"/>
          </p:cNvSpPr>
          <p:nvPr>
            <p:ph type="ftr" sz="quarter" idx="11"/>
          </p:nvPr>
        </p:nvSpPr>
        <p:spPr/>
        <p:txBody>
          <a:bodyPr/>
          <a:lstStyle/>
          <a:p>
            <a:r>
              <a:rPr lang="en-GB" smtClean="0"/>
              <a:t>For Nursery – Year 2 group</a:t>
            </a:r>
            <a:endParaRPr lang="en-GB" dirty="0" smtClean="0"/>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38232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27AEA-BBBB-4C9B-AB23-214EAA8AB789}" type="datetime1">
              <a:rPr lang="en-US" smtClean="0"/>
              <a:t>10/25/2021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615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91CA30-F5CD-4CA0-B16A-349C6F830700}" type="datetime1">
              <a:rPr lang="en-US" smtClean="0"/>
              <a:t>10/25/2021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0047430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a:t>
            </a:r>
            <a:r>
              <a:rPr lang="en-US" dirty="0" err="1" smtClean="0"/>
              <a:t>SikhMum</a:t>
            </a:r>
            <a:r>
              <a:rPr lang="en-US" dirty="0" smtClean="0"/>
              <a:t> @</a:t>
            </a:r>
            <a:r>
              <a:rPr lang="en-US" dirty="0" err="1" smtClean="0"/>
              <a:t>Sharecharityuk</a:t>
            </a:r>
            <a:endParaRPr lang="en-US" dirty="0"/>
          </a:p>
        </p:txBody>
      </p:sp>
      <p:sp>
        <p:nvSpPr>
          <p:cNvPr id="5" name="Footer Placeholder 4"/>
          <p:cNvSpPr>
            <a:spLocks noGrp="1"/>
          </p:cNvSpPr>
          <p:nvPr>
            <p:ph type="ftr" sz="quarter" idx="11"/>
          </p:nvPr>
        </p:nvSpPr>
        <p:spPr/>
        <p:txBody>
          <a:bodyPr/>
          <a:lstStyle/>
          <a:p>
            <a:r>
              <a:rPr lang="en-GB" smtClean="0"/>
              <a:t>For Nursery – Year 2 group</a:t>
            </a:r>
            <a:endParaRPr lang="en-GB" dirty="0"/>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18242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t>10/25/2021</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8" y="6575418"/>
            <a:ext cx="2759669" cy="21639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SikhMum</a:t>
            </a:r>
            <a:r>
              <a:rPr lang="en-US" dirty="0" smtClean="0"/>
              <a:t> @</a:t>
            </a:r>
            <a:r>
              <a:rPr lang="en-US" dirty="0" err="1" smtClean="0"/>
              <a:t>Sharecharityuk</a:t>
            </a:r>
            <a:endParaRPr lang="en-US" dirty="0" smtClean="0"/>
          </a:p>
          <a:p>
            <a:endParaRPr lang="en-US" dirty="0"/>
          </a:p>
        </p:txBody>
      </p:sp>
      <p:sp>
        <p:nvSpPr>
          <p:cNvPr id="8" name="Footer Placeholder 8"/>
          <p:cNvSpPr txBox="1">
            <a:spLocks/>
          </p:cNvSpPr>
          <p:nvPr userDrawn="1"/>
        </p:nvSpPr>
        <p:spPr>
          <a:xfrm>
            <a:off x="2950698"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425922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787AA-CBCD-47F9-A04C-7106C508CDE4}" type="datetime1">
              <a:rPr lang="en-US" smtClean="0"/>
              <a:t>10/25/2021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05078"/>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@SikhMum</a:t>
            </a:r>
            <a:endParaRPr lang="en-US" dirty="0"/>
          </a:p>
        </p:txBody>
      </p:sp>
      <p:sp>
        <p:nvSpPr>
          <p:cNvPr id="9" name="Footer Placeholder 8"/>
          <p:cNvSpPr txBox="1">
            <a:spLocks/>
          </p:cNvSpPr>
          <p:nvPr userDrawn="1"/>
        </p:nvSpPr>
        <p:spPr>
          <a:xfrm>
            <a:off x="1217612"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For Nursery – Year 2 group</a:t>
            </a:r>
            <a:endParaRPr lang="en-GB" dirty="0" smtClean="0"/>
          </a:p>
        </p:txBody>
      </p:sp>
    </p:spTree>
    <p:extLst>
      <p:ext uri="{BB962C8B-B14F-4D97-AF65-F5344CB8AC3E}">
        <p14:creationId xmlns:p14="http://schemas.microsoft.com/office/powerpoint/2010/main" val="132077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1CC9DD-75F5-4611-BA0B-CFB1A226639C}" type="datetime1">
              <a:rPr lang="en-US" smtClean="0"/>
              <a:t>10/25/2021</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t>‹#›</a:t>
            </a:fld>
            <a:endParaRPr lang="en-GB"/>
          </a:p>
        </p:txBody>
      </p:sp>
      <p:sp>
        <p:nvSpPr>
          <p:cNvPr id="10"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11"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42526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80F1F9-2D3D-4243-878F-D000C3F2A1C4}" type="datetime1">
              <a:rPr lang="en-US" smtClean="0"/>
              <a:t>10/25/2021</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
        <p:nvSpPr>
          <p:cNvPr id="6"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7"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54765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t>10/25/2021</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
        <p:nvSpPr>
          <p:cNvPr id="5"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02120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85CD17-C377-4DE5-9FCA-CC7471605C58}" type="datetime1">
              <a:rPr lang="en-US" smtClean="0"/>
              <a:t>10/25/2021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5051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10/25/2021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93510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9702-7FBF-4720-8670-571C5E7EEDDE}" type="datetime1">
              <a:rPr lang="en-US" smtClean="0"/>
              <a:pPr/>
              <a:t>10/25/2021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5813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685" y="3429000"/>
            <a:ext cx="7831016" cy="1606806"/>
          </a:xfrm>
        </p:spPr>
        <p:txBody>
          <a:bodyPr>
            <a:normAutofit fontScale="90000"/>
          </a:bodyPr>
          <a:lstStyle/>
          <a:p>
            <a:r>
              <a:rPr lang="en-US" sz="10700" b="1" dirty="0" smtClean="0">
                <a:solidFill>
                  <a:schemeClr val="accent4">
                    <a:lumMod val="60000"/>
                    <a:lumOff val="40000"/>
                  </a:schemeClr>
                </a:solidFill>
                <a:effectLst>
                  <a:outerShdw blurRad="38100" dist="38100" dir="2700000" algn="tl">
                    <a:srgbClr val="000000">
                      <a:alpha val="43137"/>
                    </a:srgbClr>
                  </a:outerShdw>
                </a:effectLst>
              </a:rPr>
              <a:t>Who Are The Sikhs?</a:t>
            </a:r>
            <a:r>
              <a:rPr lang="en-US" sz="8000" b="1" dirty="0" smtClean="0">
                <a:solidFill>
                  <a:schemeClr val="accent4">
                    <a:lumMod val="60000"/>
                    <a:lumOff val="40000"/>
                  </a:schemeClr>
                </a:solidFill>
                <a:effectLst>
                  <a:outerShdw blurRad="38100" dist="38100" dir="2700000" algn="tl">
                    <a:srgbClr val="000000">
                      <a:alpha val="43137"/>
                    </a:srgbClr>
                  </a:outerShdw>
                </a:effectLst>
              </a:rPr>
              <a:t/>
            </a:r>
            <a:br>
              <a:rPr lang="en-US" sz="8000" b="1" dirty="0" smtClean="0">
                <a:solidFill>
                  <a:schemeClr val="accent4">
                    <a:lumMod val="60000"/>
                    <a:lumOff val="40000"/>
                  </a:schemeClr>
                </a:solidFill>
                <a:effectLst>
                  <a:outerShdw blurRad="38100" dist="38100" dir="2700000" algn="tl">
                    <a:srgbClr val="000000">
                      <a:alpha val="43137"/>
                    </a:srgbClr>
                  </a:outerShdw>
                </a:effectLst>
              </a:rPr>
            </a:br>
            <a:endParaRPr lang="en-US" sz="4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Date Placeholder 7"/>
          <p:cNvSpPr txBox="1">
            <a:spLocks/>
          </p:cNvSpPr>
          <p:nvPr/>
        </p:nvSpPr>
        <p:spPr>
          <a:xfrm>
            <a:off x="191029" y="6458827"/>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4" name="Footer Placeholder 8"/>
          <p:cNvSpPr txBox="1">
            <a:spLocks/>
          </p:cNvSpPr>
          <p:nvPr/>
        </p:nvSpPr>
        <p:spPr>
          <a:xfrm>
            <a:off x="1217612" y="6472895"/>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6" name="Frame 5"/>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0673" y="5664883"/>
            <a:ext cx="923062" cy="922312"/>
          </a:xfrm>
          <a:prstGeom prst="rect">
            <a:avLst/>
          </a:prstGeom>
        </p:spPr>
      </p:pic>
      <p:pic>
        <p:nvPicPr>
          <p:cNvPr id="7" name="Picture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443414" y="4386412"/>
            <a:ext cx="1843343" cy="201481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8654" t="62785" r="9676" b="5148"/>
          <a:stretch/>
        </p:blipFill>
        <p:spPr>
          <a:xfrm>
            <a:off x="9828517" y="295262"/>
            <a:ext cx="2002421" cy="418087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73732" t="64810" r="11194" b="4979"/>
          <a:stretch/>
        </p:blipFill>
        <p:spPr>
          <a:xfrm>
            <a:off x="8365271" y="2680600"/>
            <a:ext cx="1396677" cy="3846237"/>
          </a:xfrm>
          <a:prstGeom prst="rect">
            <a:avLst/>
          </a:prstGeom>
        </p:spPr>
      </p:pic>
      <p:pic>
        <p:nvPicPr>
          <p:cNvPr id="10" name="Picture 9"/>
          <p:cNvPicPr>
            <a:picLocks noChangeAspect="1"/>
          </p:cNvPicPr>
          <p:nvPr/>
        </p:nvPicPr>
        <p:blipFill rotWithShape="1">
          <a:blip r:embed="rId7"/>
          <a:srcRect l="11575" t="15359" r="10450" b="14093"/>
          <a:stretch/>
        </p:blipFill>
        <p:spPr>
          <a:xfrm>
            <a:off x="7315198" y="685690"/>
            <a:ext cx="1878958" cy="1700010"/>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b="1" dirty="0" err="1" smtClean="0">
                <a:solidFill>
                  <a:schemeClr val="accent4">
                    <a:lumMod val="60000"/>
                    <a:lumOff val="40000"/>
                  </a:schemeClr>
                </a:solidFill>
                <a:effectLst>
                  <a:outerShdw blurRad="38100" dist="38100" dir="2700000" algn="tl">
                    <a:srgbClr val="000000">
                      <a:alpha val="43137"/>
                    </a:srgbClr>
                  </a:outerShdw>
                </a:effectLst>
              </a:rPr>
              <a:t>Who</a:t>
            </a:r>
            <a:r>
              <a:rPr lang="fr-FR" sz="6000" b="1" dirty="0" smtClean="0">
                <a:solidFill>
                  <a:schemeClr val="accent4">
                    <a:lumMod val="60000"/>
                    <a:lumOff val="40000"/>
                  </a:schemeClr>
                </a:solidFill>
                <a:effectLst>
                  <a:outerShdw blurRad="38100" dist="38100" dir="2700000" algn="tl">
                    <a:srgbClr val="000000">
                      <a:alpha val="43137"/>
                    </a:srgbClr>
                  </a:outerShdw>
                </a:effectLst>
              </a:rPr>
              <a:t> Are The Sikhs?</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p:cNvSpPr>
            <a:spLocks noGrp="1"/>
          </p:cNvSpPr>
          <p:nvPr>
            <p:ph idx="1"/>
          </p:nvPr>
        </p:nvSpPr>
        <p:spPr>
          <a:xfrm>
            <a:off x="391886" y="1837207"/>
            <a:ext cx="11400110" cy="4677892"/>
          </a:xfrm>
        </p:spPr>
        <p:txBody>
          <a:bodyPr>
            <a:normAutofit/>
          </a:bodyPr>
          <a:lstStyle/>
          <a:p>
            <a:r>
              <a:rPr lang="en-US" sz="3200" dirty="0" smtClean="0"/>
              <a:t>5 largest faith in the whole world</a:t>
            </a:r>
          </a:p>
          <a:p>
            <a:r>
              <a:rPr lang="en-US" sz="3200" b="1" dirty="0" smtClean="0"/>
              <a:t>Sikh</a:t>
            </a:r>
            <a:r>
              <a:rPr lang="en-US" sz="3200" dirty="0" smtClean="0"/>
              <a:t> means learner. We are always </a:t>
            </a:r>
            <a:r>
              <a:rPr lang="en-US" sz="3200" dirty="0" smtClean="0"/>
              <a:t>learning.</a:t>
            </a:r>
            <a:endParaRPr lang="en-US" sz="3200" dirty="0" smtClean="0"/>
          </a:p>
          <a:p>
            <a:r>
              <a:rPr lang="en-US" sz="3200" dirty="0" smtClean="0"/>
              <a:t>The founder of the </a:t>
            </a:r>
            <a:r>
              <a:rPr lang="en-US" sz="3200" b="1" dirty="0" smtClean="0"/>
              <a:t>Sikh</a:t>
            </a:r>
            <a:r>
              <a:rPr lang="en-US" sz="3200" dirty="0" smtClean="0"/>
              <a:t> faith </a:t>
            </a:r>
            <a:r>
              <a:rPr lang="en-US" sz="3200" b="1" dirty="0" smtClean="0"/>
              <a:t>is Guru Nanak Dev </a:t>
            </a:r>
            <a:r>
              <a:rPr lang="en-US" sz="3200" b="1" dirty="0" err="1"/>
              <a:t>J</a:t>
            </a:r>
            <a:r>
              <a:rPr lang="en-US" sz="3200" b="1" dirty="0" err="1" smtClean="0"/>
              <a:t>ee</a:t>
            </a:r>
            <a:endParaRPr lang="en-US" sz="3200" b="1" dirty="0" smtClean="0"/>
          </a:p>
          <a:p>
            <a:pPr lvl="2"/>
            <a:r>
              <a:rPr lang="en-US" sz="2400" dirty="0" smtClean="0"/>
              <a:t>Before 1469 in India:</a:t>
            </a:r>
          </a:p>
          <a:p>
            <a:pPr lvl="3"/>
            <a:r>
              <a:rPr lang="en-US" sz="2200" dirty="0" err="1" smtClean="0"/>
              <a:t>Casteism</a:t>
            </a:r>
            <a:endParaRPr lang="en-US" sz="2200" dirty="0" smtClean="0"/>
          </a:p>
          <a:p>
            <a:pPr lvl="3"/>
            <a:r>
              <a:rPr lang="en-US" sz="2200" dirty="0" smtClean="0"/>
              <a:t>Sexism</a:t>
            </a:r>
          </a:p>
          <a:p>
            <a:pPr lvl="3"/>
            <a:r>
              <a:rPr lang="en-US" sz="2200" dirty="0" smtClean="0"/>
              <a:t>Ritualism</a:t>
            </a:r>
          </a:p>
          <a:p>
            <a:pPr lvl="3"/>
            <a:endParaRPr lang="en-US" sz="2200" dirty="0" smtClean="0"/>
          </a:p>
          <a:p>
            <a:pPr lvl="3"/>
            <a:endParaRPr lang="en-US" sz="22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10000"/>
                                  </p:iterate>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iterate type="lt">
                                    <p:tmPct val="10000"/>
                                  </p:iterate>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343740"/>
            <a:ext cx="10515600" cy="1325563"/>
          </a:xfrm>
        </p:spPr>
        <p:txBody>
          <a:bodyPr>
            <a:normAutofit/>
          </a:bodyPr>
          <a:lstStyle/>
          <a:p>
            <a:r>
              <a:rPr lang="en-US" sz="6000" b="1" dirty="0" smtClean="0">
                <a:solidFill>
                  <a:schemeClr val="accent4">
                    <a:lumMod val="60000"/>
                    <a:lumOff val="40000"/>
                  </a:schemeClr>
                </a:solidFill>
                <a:effectLst>
                  <a:outerShdw blurRad="38100" dist="38100" dir="2700000" algn="tl">
                    <a:srgbClr val="000000">
                      <a:alpha val="43137"/>
                    </a:srgbClr>
                  </a:outerShdw>
                </a:effectLst>
              </a:rPr>
              <a:t>What was Guru Nanak’s message</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Frame 4"/>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rotWithShape="1">
          <a:blip r:embed="rId3"/>
          <a:srcRect l="16926" r="17487"/>
          <a:stretch/>
        </p:blipFill>
        <p:spPr>
          <a:xfrm>
            <a:off x="6456785" y="1246490"/>
            <a:ext cx="885395" cy="85749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009" r="6916" b="13197"/>
          <a:stretch/>
        </p:blipFill>
        <p:spPr>
          <a:xfrm>
            <a:off x="10058400" y="1669302"/>
            <a:ext cx="1714500" cy="1709143"/>
          </a:xfrm>
          <a:prstGeom prst="rect">
            <a:avLst/>
          </a:prstGeom>
          <a:ln>
            <a:noFill/>
          </a:ln>
          <a:effectLst>
            <a:softEdge rad="112500"/>
          </a:effectLst>
        </p:spPr>
      </p:pic>
      <p:sp>
        <p:nvSpPr>
          <p:cNvPr id="3" name="Content Placeholder 2"/>
          <p:cNvSpPr>
            <a:spLocks noGrp="1"/>
          </p:cNvSpPr>
          <p:nvPr>
            <p:ph sz="half" idx="1"/>
          </p:nvPr>
        </p:nvSpPr>
        <p:spPr>
          <a:xfrm>
            <a:off x="444138" y="1600200"/>
            <a:ext cx="10909662" cy="4664122"/>
          </a:xfrm>
        </p:spPr>
        <p:txBody>
          <a:bodyPr>
            <a:normAutofit/>
          </a:bodyPr>
          <a:lstStyle/>
          <a:p>
            <a:r>
              <a:rPr lang="en-US" sz="3200" dirty="0" smtClean="0"/>
              <a:t>There is one </a:t>
            </a:r>
            <a:r>
              <a:rPr lang="en-US" sz="3200" b="1" dirty="0" smtClean="0"/>
              <a:t>God</a:t>
            </a:r>
            <a:r>
              <a:rPr lang="en-US" sz="3200" dirty="0" smtClean="0"/>
              <a:t> for all – </a:t>
            </a:r>
            <a:r>
              <a:rPr lang="en-US" sz="3200" b="1" dirty="0" err="1" smtClean="0"/>
              <a:t>ik</a:t>
            </a:r>
            <a:r>
              <a:rPr lang="en-US" sz="3200" b="1" dirty="0" smtClean="0"/>
              <a:t> </a:t>
            </a:r>
            <a:r>
              <a:rPr lang="en-US" sz="3200" b="1" dirty="0" err="1" smtClean="0"/>
              <a:t>onkar</a:t>
            </a:r>
            <a:endParaRPr lang="en-US" sz="3200" b="1" dirty="0" smtClean="0"/>
          </a:p>
          <a:p>
            <a:r>
              <a:rPr lang="en-US" sz="3200" dirty="0" smtClean="0"/>
              <a:t>There is no love for </a:t>
            </a:r>
            <a:r>
              <a:rPr lang="en-US" sz="3200" b="1" dirty="0" smtClean="0"/>
              <a:t>God</a:t>
            </a:r>
            <a:r>
              <a:rPr lang="en-US" sz="3200" dirty="0" smtClean="0"/>
              <a:t>, if you cannot remember and   meditate on </a:t>
            </a:r>
            <a:r>
              <a:rPr lang="en-US" sz="3200" b="1" dirty="0" smtClean="0"/>
              <a:t>God</a:t>
            </a:r>
          </a:p>
          <a:p>
            <a:r>
              <a:rPr lang="en-US" sz="3200" b="1" dirty="0" smtClean="0"/>
              <a:t>Equality</a:t>
            </a:r>
            <a:r>
              <a:rPr lang="en-US" sz="3200" dirty="0" smtClean="0"/>
              <a:t> for all: Men and </a:t>
            </a:r>
            <a:r>
              <a:rPr lang="en-US" sz="3200" b="1" dirty="0" smtClean="0"/>
              <a:t>women</a:t>
            </a:r>
            <a:r>
              <a:rPr lang="en-US" sz="3200" dirty="0" smtClean="0"/>
              <a:t>, </a:t>
            </a:r>
            <a:r>
              <a:rPr lang="en-US" sz="3200" b="1" dirty="0" smtClean="0"/>
              <a:t>poor</a:t>
            </a:r>
            <a:r>
              <a:rPr lang="en-US" sz="3200" dirty="0" smtClean="0"/>
              <a:t> and rich</a:t>
            </a:r>
          </a:p>
          <a:p>
            <a:r>
              <a:rPr lang="en-US" sz="3200" dirty="0" smtClean="0"/>
              <a:t>To reach </a:t>
            </a:r>
            <a:r>
              <a:rPr lang="en-US" sz="3200" b="1" dirty="0" smtClean="0"/>
              <a:t>God</a:t>
            </a:r>
            <a:r>
              <a:rPr lang="en-US" sz="3200" dirty="0" smtClean="0"/>
              <a:t>, you must have </a:t>
            </a:r>
            <a:r>
              <a:rPr lang="en-US" sz="3200" b="1" dirty="0" smtClean="0"/>
              <a:t>good actions </a:t>
            </a:r>
            <a:r>
              <a:rPr lang="en-US" sz="3200" dirty="0" smtClean="0"/>
              <a:t>and thoughts</a:t>
            </a:r>
          </a:p>
          <a:p>
            <a:r>
              <a:rPr lang="en-US" sz="3200" b="1" dirty="0" smtClean="0"/>
              <a:t>Share</a:t>
            </a:r>
            <a:r>
              <a:rPr lang="en-US" sz="3200" dirty="0" smtClean="0"/>
              <a:t> with the needy</a:t>
            </a:r>
          </a:p>
          <a:p>
            <a:r>
              <a:rPr lang="en-US" sz="3200" dirty="0" smtClean="0"/>
              <a:t>Be </a:t>
            </a:r>
            <a:r>
              <a:rPr lang="en-US" sz="3200" b="1" dirty="0" smtClean="0"/>
              <a:t>truthful</a:t>
            </a:r>
          </a:p>
          <a:p>
            <a:r>
              <a:rPr lang="en-US" sz="3200" b="1" dirty="0" smtClean="0"/>
              <a:t>Love</a:t>
            </a:r>
            <a:r>
              <a:rPr lang="en-US" sz="3200" dirty="0" smtClean="0"/>
              <a:t> and </a:t>
            </a:r>
            <a:r>
              <a:rPr lang="en-US" sz="3200" b="1" dirty="0" smtClean="0"/>
              <a:t>respect</a:t>
            </a:r>
            <a:r>
              <a:rPr lang="en-US" sz="3200" dirty="0" smtClean="0"/>
              <a:t> all</a:t>
            </a:r>
          </a:p>
          <a:p>
            <a:pPr marL="0" indent="0">
              <a:buNone/>
            </a:pPr>
            <a:endParaRPr lang="en-US" sz="2800" dirty="0" smtClean="0"/>
          </a:p>
          <a:p>
            <a:endParaRPr lang="en-US" dirty="0"/>
          </a:p>
        </p:txBody>
      </p:sp>
      <p:pic>
        <p:nvPicPr>
          <p:cNvPr id="8" name="Picture 7"/>
          <p:cNvPicPr>
            <a:picLocks noChangeAspect="1"/>
          </p:cNvPicPr>
          <p:nvPr/>
        </p:nvPicPr>
        <p:blipFill>
          <a:blip r:embed="rId5"/>
          <a:stretch>
            <a:fillRect/>
          </a:stretch>
        </p:blipFill>
        <p:spPr>
          <a:xfrm>
            <a:off x="4540171" y="4279832"/>
            <a:ext cx="1161767" cy="1161767"/>
          </a:xfrm>
          <a:prstGeom prst="rect">
            <a:avLst/>
          </a:prstGeom>
        </p:spPr>
      </p:pic>
      <p:pic>
        <p:nvPicPr>
          <p:cNvPr id="11" name="Picture 10"/>
          <p:cNvPicPr>
            <a:picLocks noChangeAspect="1"/>
          </p:cNvPicPr>
          <p:nvPr/>
        </p:nvPicPr>
        <p:blipFill>
          <a:blip r:embed="rId6"/>
          <a:stretch>
            <a:fillRect/>
          </a:stretch>
        </p:blipFill>
        <p:spPr>
          <a:xfrm>
            <a:off x="9100690" y="4265166"/>
            <a:ext cx="2462660" cy="235286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8661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30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30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3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solidFill>
                  <a:schemeClr val="accent4">
                    <a:lumMod val="60000"/>
                    <a:lumOff val="40000"/>
                  </a:schemeClr>
                </a:solidFill>
                <a:effectLst>
                  <a:outerShdw blurRad="38100" dist="38100" dir="2700000" algn="tl">
                    <a:srgbClr val="000000">
                      <a:alpha val="43137"/>
                    </a:srgbClr>
                  </a:outerShdw>
                </a:effectLst>
              </a:rPr>
              <a:t>The Light of God</a:t>
            </a:r>
            <a:endParaRPr lang="en-GB"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38200" y="1825625"/>
            <a:ext cx="8132180" cy="4351338"/>
          </a:xfrm>
        </p:spPr>
        <p:txBody>
          <a:bodyPr>
            <a:normAutofit lnSpcReduction="10000"/>
          </a:bodyPr>
          <a:lstStyle/>
          <a:p>
            <a:r>
              <a:rPr lang="en-US" dirty="0" smtClean="0"/>
              <a:t>One light in 10 bodies</a:t>
            </a:r>
          </a:p>
          <a:p>
            <a:endParaRPr lang="en-US" dirty="0"/>
          </a:p>
          <a:p>
            <a:endParaRPr lang="en-US" dirty="0" smtClean="0"/>
          </a:p>
          <a:p>
            <a:endParaRPr lang="en-US" dirty="0"/>
          </a:p>
          <a:p>
            <a:endParaRPr lang="en-US" dirty="0" smtClean="0"/>
          </a:p>
          <a:p>
            <a:r>
              <a:rPr lang="en-US" b="1" dirty="0" smtClean="0"/>
              <a:t>Guru </a:t>
            </a:r>
            <a:r>
              <a:rPr lang="en-US" b="1" dirty="0" err="1" smtClean="0"/>
              <a:t>Granth</a:t>
            </a:r>
            <a:r>
              <a:rPr lang="en-US" b="1" dirty="0" smtClean="0"/>
              <a:t> Sahib </a:t>
            </a:r>
            <a:r>
              <a:rPr lang="en-US" b="1" dirty="0" err="1" smtClean="0"/>
              <a:t>Jee</a:t>
            </a:r>
            <a:r>
              <a:rPr lang="en-US" b="1" dirty="0" smtClean="0"/>
              <a:t> </a:t>
            </a:r>
            <a:r>
              <a:rPr lang="en-US" dirty="0" smtClean="0"/>
              <a:t>– Living Guru of the Sikhs</a:t>
            </a:r>
          </a:p>
          <a:p>
            <a:pPr lvl="1"/>
            <a:r>
              <a:rPr lang="en-US" dirty="0" smtClean="0"/>
              <a:t>Guru </a:t>
            </a:r>
            <a:r>
              <a:rPr lang="en-US" dirty="0" err="1" smtClean="0"/>
              <a:t>Granth</a:t>
            </a:r>
            <a:r>
              <a:rPr lang="en-US" dirty="0" smtClean="0"/>
              <a:t> Sahib is the word of God</a:t>
            </a:r>
          </a:p>
          <a:p>
            <a:pPr lvl="1"/>
            <a:r>
              <a:rPr lang="en-US" dirty="0" smtClean="0"/>
              <a:t>Guru </a:t>
            </a:r>
            <a:r>
              <a:rPr lang="en-US" dirty="0" err="1" smtClean="0"/>
              <a:t>Granth</a:t>
            </a:r>
            <a:r>
              <a:rPr lang="en-US" dirty="0" smtClean="0"/>
              <a:t> Sahib has writings from Muslims &amp; Hindu’s</a:t>
            </a:r>
          </a:p>
          <a:p>
            <a:pPr lvl="1"/>
            <a:r>
              <a:rPr lang="en-US" dirty="0" smtClean="0"/>
              <a:t>Guru </a:t>
            </a:r>
            <a:r>
              <a:rPr lang="en-US" dirty="0" err="1" smtClean="0"/>
              <a:t>Granth</a:t>
            </a:r>
            <a:r>
              <a:rPr lang="en-US" dirty="0" smtClean="0"/>
              <a:t> Sahib is all written in poetry and is recited or sung (in what we call </a:t>
            </a:r>
            <a:r>
              <a:rPr lang="en-US" b="1" dirty="0" err="1" smtClean="0"/>
              <a:t>Kirtan</a:t>
            </a:r>
            <a:r>
              <a:rPr lang="en-US" dirty="0" smtClean="0"/>
              <a:t>) </a:t>
            </a:r>
            <a:endParaRPr lang="en-US"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pic>
        <p:nvPicPr>
          <p:cNvPr id="7" name="Picture 6"/>
          <p:cNvPicPr>
            <a:picLocks noChangeAspect="1"/>
          </p:cNvPicPr>
          <p:nvPr/>
        </p:nvPicPr>
        <p:blipFill>
          <a:blip r:embed="rId4"/>
          <a:stretch>
            <a:fillRect/>
          </a:stretch>
        </p:blipFill>
        <p:spPr>
          <a:xfrm>
            <a:off x="4524794" y="1535208"/>
            <a:ext cx="5343525" cy="2286000"/>
          </a:xfrm>
          <a:prstGeom prst="rect">
            <a:avLst/>
          </a:prstGeom>
        </p:spPr>
      </p:pic>
      <p:pic>
        <p:nvPicPr>
          <p:cNvPr id="8" name="Picture 7"/>
          <p:cNvPicPr>
            <a:picLocks noChangeAspect="1"/>
          </p:cNvPicPr>
          <p:nvPr/>
        </p:nvPicPr>
        <p:blipFill rotWithShape="1">
          <a:blip r:embed="rId5"/>
          <a:srcRect l="28181" r="28226"/>
          <a:stretch/>
        </p:blipFill>
        <p:spPr>
          <a:xfrm>
            <a:off x="8518966" y="3821208"/>
            <a:ext cx="2615879" cy="3000375"/>
          </a:xfrm>
          <a:prstGeom prst="rect">
            <a:avLst/>
          </a:prstGeom>
        </p:spPr>
      </p:pic>
    </p:spTree>
    <p:extLst>
      <p:ext uri="{BB962C8B-B14F-4D97-AF65-F5344CB8AC3E}">
        <p14:creationId xmlns:p14="http://schemas.microsoft.com/office/powerpoint/2010/main" val="32055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47"/>
            <a:ext cx="10515600" cy="1325563"/>
          </a:xfrm>
        </p:spPr>
        <p:txBody>
          <a:bodyPr>
            <a:normAutofit/>
          </a:bodyPr>
          <a:lstStyle/>
          <a:p>
            <a:r>
              <a:rPr lang="fr-FR" sz="6000" b="1" dirty="0" smtClean="0">
                <a:solidFill>
                  <a:schemeClr val="accent4">
                    <a:lumMod val="60000"/>
                    <a:lumOff val="40000"/>
                  </a:schemeClr>
                </a:solidFill>
                <a:effectLst>
                  <a:outerShdw blurRad="38100" dist="38100" dir="2700000" algn="tl">
                    <a:srgbClr val="000000">
                      <a:alpha val="43137"/>
                    </a:srgbClr>
                  </a:outerShdw>
                </a:effectLst>
              </a:rPr>
              <a:t>The Sikh Place of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Worship</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618782" y="1731282"/>
            <a:ext cx="6266073" cy="4378701"/>
          </a:xfrm>
          <a:prstGeom prst="rect">
            <a:avLst/>
          </a:prstGeom>
          <a:ln>
            <a:noFill/>
          </a:ln>
          <a:effectLst>
            <a:softEdge rad="112500"/>
          </a:effectLst>
        </p:spPr>
      </p:pic>
      <p:sp>
        <p:nvSpPr>
          <p:cNvPr id="3" name="Content Placeholder 2"/>
          <p:cNvSpPr>
            <a:spLocks noGrp="1"/>
          </p:cNvSpPr>
          <p:nvPr>
            <p:ph idx="1"/>
          </p:nvPr>
        </p:nvSpPr>
        <p:spPr>
          <a:xfrm>
            <a:off x="427815" y="1381852"/>
            <a:ext cx="8053048" cy="4762499"/>
          </a:xfrm>
        </p:spPr>
        <p:txBody>
          <a:bodyPr>
            <a:noAutofit/>
          </a:bodyPr>
          <a:lstStyle/>
          <a:p>
            <a:r>
              <a:rPr lang="en-GB" sz="2600" dirty="0" smtClean="0">
                <a:solidFill>
                  <a:prstClr val="black"/>
                </a:solidFill>
              </a:rPr>
              <a:t>The </a:t>
            </a:r>
            <a:r>
              <a:rPr lang="en-GB" sz="2600" b="1" dirty="0" smtClean="0">
                <a:solidFill>
                  <a:prstClr val="black"/>
                </a:solidFill>
              </a:rPr>
              <a:t>Sikh</a:t>
            </a:r>
            <a:r>
              <a:rPr lang="en-GB" sz="2600" dirty="0" smtClean="0">
                <a:solidFill>
                  <a:prstClr val="black"/>
                </a:solidFill>
              </a:rPr>
              <a:t> place of worship is the </a:t>
            </a:r>
            <a:r>
              <a:rPr lang="en-GB" sz="2600" b="1" dirty="0" smtClean="0">
                <a:solidFill>
                  <a:prstClr val="black"/>
                </a:solidFill>
              </a:rPr>
              <a:t>GURDWARA</a:t>
            </a:r>
            <a:r>
              <a:rPr lang="en-GB" sz="2600" dirty="0" smtClean="0">
                <a:solidFill>
                  <a:prstClr val="black"/>
                </a:solidFill>
              </a:rPr>
              <a:t> </a:t>
            </a:r>
            <a:r>
              <a:rPr lang="en-GB" sz="2600" b="1" dirty="0" smtClean="0">
                <a:solidFill>
                  <a:prstClr val="black"/>
                </a:solidFill>
              </a:rPr>
              <a:t>SAHIB</a:t>
            </a:r>
            <a:r>
              <a:rPr lang="en-GB" sz="2600" dirty="0" smtClean="0">
                <a:solidFill>
                  <a:prstClr val="black"/>
                </a:solidFill>
              </a:rPr>
              <a:t> (We do not call it a temple)</a:t>
            </a:r>
            <a:endParaRPr lang="en-GB" sz="2600" dirty="0">
              <a:solidFill>
                <a:prstClr val="black"/>
              </a:solidFill>
            </a:endParaRPr>
          </a:p>
        </p:txBody>
      </p:sp>
      <p:sp>
        <p:nvSpPr>
          <p:cNvPr id="12" name="Rectangle 11"/>
          <p:cNvSpPr/>
          <p:nvPr/>
        </p:nvSpPr>
        <p:spPr>
          <a:xfrm>
            <a:off x="0" y="2165373"/>
            <a:ext cx="5618782" cy="3970318"/>
          </a:xfrm>
          <a:prstGeom prst="rect">
            <a:avLst/>
          </a:prstGeom>
        </p:spPr>
        <p:txBody>
          <a:bodyPr wrap="square">
            <a:spAutoFit/>
          </a:bodyPr>
          <a:lstStyle/>
          <a:p>
            <a:pPr marL="1257300" lvl="2" indent="-342900">
              <a:buFont typeface="Arial" panose="020B0604020202020204" pitchFamily="34" charset="0"/>
              <a:buChar char="•"/>
            </a:pPr>
            <a:r>
              <a:rPr lang="en-GB" dirty="0" smtClean="0">
                <a:solidFill>
                  <a:prstClr val="black"/>
                </a:solidFill>
              </a:rPr>
              <a:t>We </a:t>
            </a:r>
            <a:r>
              <a:rPr lang="en-GB" b="1" dirty="0" smtClean="0">
                <a:solidFill>
                  <a:prstClr val="black"/>
                </a:solidFill>
              </a:rPr>
              <a:t>meditate</a:t>
            </a:r>
            <a:r>
              <a:rPr lang="en-GB" dirty="0" smtClean="0">
                <a:solidFill>
                  <a:prstClr val="black"/>
                </a:solidFill>
              </a:rPr>
              <a:t> </a:t>
            </a:r>
            <a:r>
              <a:rPr lang="en-GB" dirty="0">
                <a:solidFill>
                  <a:prstClr val="black"/>
                </a:solidFill>
              </a:rPr>
              <a:t>by sitting in prayer pose with our eyes </a:t>
            </a:r>
            <a:r>
              <a:rPr lang="en-GB" dirty="0" smtClean="0">
                <a:solidFill>
                  <a:prstClr val="black"/>
                </a:solidFill>
              </a:rPr>
              <a:t>closed – facing </a:t>
            </a:r>
            <a:r>
              <a:rPr lang="en-GB" b="1" dirty="0" smtClean="0">
                <a:solidFill>
                  <a:prstClr val="black"/>
                </a:solidFill>
              </a:rPr>
              <a:t>Guru </a:t>
            </a:r>
            <a:r>
              <a:rPr lang="en-GB" b="1" dirty="0" err="1" smtClean="0">
                <a:solidFill>
                  <a:prstClr val="black"/>
                </a:solidFill>
              </a:rPr>
              <a:t>Granth</a:t>
            </a:r>
            <a:r>
              <a:rPr lang="en-GB" b="1" dirty="0" smtClean="0">
                <a:solidFill>
                  <a:prstClr val="black"/>
                </a:solidFill>
              </a:rPr>
              <a:t> Sahib</a:t>
            </a:r>
            <a:endParaRPr lang="en-GB" b="1" dirty="0">
              <a:solidFill>
                <a:prstClr val="black"/>
              </a:solidFill>
            </a:endParaRPr>
          </a:p>
          <a:p>
            <a:pPr marL="1257300" lvl="2" indent="-342900">
              <a:buFont typeface="Arial" panose="020B0604020202020204" pitchFamily="34" charset="0"/>
              <a:buChar char="•"/>
            </a:pPr>
            <a:r>
              <a:rPr lang="en-GB" b="1" dirty="0" smtClean="0">
                <a:solidFill>
                  <a:prstClr val="black"/>
                </a:solidFill>
              </a:rPr>
              <a:t>Sikhs</a:t>
            </a:r>
            <a:r>
              <a:rPr lang="en-GB" dirty="0" smtClean="0">
                <a:solidFill>
                  <a:prstClr val="black"/>
                </a:solidFill>
              </a:rPr>
              <a:t> </a:t>
            </a:r>
            <a:r>
              <a:rPr lang="en-GB" dirty="0">
                <a:solidFill>
                  <a:prstClr val="black"/>
                </a:solidFill>
              </a:rPr>
              <a:t>pray for all of </a:t>
            </a:r>
            <a:r>
              <a:rPr lang="en-GB" b="1" dirty="0">
                <a:solidFill>
                  <a:prstClr val="black"/>
                </a:solidFill>
              </a:rPr>
              <a:t>humanity</a:t>
            </a:r>
          </a:p>
          <a:p>
            <a:pPr marL="1257300" lvl="2" indent="-342900">
              <a:buFont typeface="Arial" panose="020B0604020202020204" pitchFamily="34" charset="0"/>
              <a:buChar char="•"/>
            </a:pPr>
            <a:r>
              <a:rPr lang="en-GB" b="1" dirty="0">
                <a:solidFill>
                  <a:prstClr val="black"/>
                </a:solidFill>
              </a:rPr>
              <a:t>Sikhs</a:t>
            </a:r>
            <a:r>
              <a:rPr lang="en-GB" dirty="0">
                <a:solidFill>
                  <a:prstClr val="black"/>
                </a:solidFill>
              </a:rPr>
              <a:t> pray for our soul to be </a:t>
            </a:r>
            <a:r>
              <a:rPr lang="en-GB" b="1" dirty="0">
                <a:solidFill>
                  <a:prstClr val="black"/>
                </a:solidFill>
              </a:rPr>
              <a:t>happy</a:t>
            </a:r>
            <a:r>
              <a:rPr lang="en-GB" dirty="0">
                <a:solidFill>
                  <a:prstClr val="black"/>
                </a:solidFill>
              </a:rPr>
              <a:t> and ask </a:t>
            </a:r>
            <a:r>
              <a:rPr lang="en-GB" b="1" dirty="0">
                <a:solidFill>
                  <a:prstClr val="black"/>
                </a:solidFill>
              </a:rPr>
              <a:t>God</a:t>
            </a:r>
            <a:r>
              <a:rPr lang="en-GB" dirty="0">
                <a:solidFill>
                  <a:prstClr val="black"/>
                </a:solidFill>
              </a:rPr>
              <a:t> to help us follow the </a:t>
            </a:r>
            <a:r>
              <a:rPr lang="en-GB" dirty="0" smtClean="0">
                <a:solidFill>
                  <a:prstClr val="black"/>
                </a:solidFill>
              </a:rPr>
              <a:t>teachings </a:t>
            </a:r>
            <a:r>
              <a:rPr lang="en-GB" dirty="0">
                <a:solidFill>
                  <a:prstClr val="black"/>
                </a:solidFill>
              </a:rPr>
              <a:t>of </a:t>
            </a:r>
            <a:r>
              <a:rPr lang="en-GB" b="1" dirty="0">
                <a:solidFill>
                  <a:prstClr val="black"/>
                </a:solidFill>
              </a:rPr>
              <a:t>Guru Nanak</a:t>
            </a:r>
          </a:p>
          <a:p>
            <a:pPr marL="1257300" lvl="2" indent="-342900">
              <a:buFont typeface="Arial" panose="020B0604020202020204" pitchFamily="34" charset="0"/>
              <a:buChar char="•"/>
            </a:pPr>
            <a:r>
              <a:rPr lang="en-GB" b="1" dirty="0">
                <a:solidFill>
                  <a:prstClr val="black"/>
                </a:solidFill>
              </a:rPr>
              <a:t>Sikhs</a:t>
            </a:r>
            <a:r>
              <a:rPr lang="en-GB" dirty="0">
                <a:solidFill>
                  <a:prstClr val="black"/>
                </a:solidFill>
              </a:rPr>
              <a:t> do </a:t>
            </a:r>
            <a:r>
              <a:rPr lang="en-GB" b="1" dirty="0" err="1">
                <a:solidFill>
                  <a:prstClr val="black"/>
                </a:solidFill>
              </a:rPr>
              <a:t>seva</a:t>
            </a:r>
            <a:r>
              <a:rPr lang="en-GB" dirty="0">
                <a:solidFill>
                  <a:prstClr val="black"/>
                </a:solidFill>
              </a:rPr>
              <a:t> (selfless service), serving free </a:t>
            </a:r>
            <a:r>
              <a:rPr lang="en-GB" b="1" dirty="0">
                <a:solidFill>
                  <a:prstClr val="black"/>
                </a:solidFill>
              </a:rPr>
              <a:t>vegetarian</a:t>
            </a:r>
            <a:r>
              <a:rPr lang="en-GB" dirty="0">
                <a:solidFill>
                  <a:prstClr val="black"/>
                </a:solidFill>
              </a:rPr>
              <a:t> </a:t>
            </a:r>
            <a:r>
              <a:rPr lang="en-GB" dirty="0" smtClean="0">
                <a:solidFill>
                  <a:prstClr val="black"/>
                </a:solidFill>
              </a:rPr>
              <a:t>food</a:t>
            </a:r>
          </a:p>
          <a:p>
            <a:pPr marL="1257300" lvl="2" indent="-342900">
              <a:buFont typeface="Arial" panose="020B0604020202020204" pitchFamily="34" charset="0"/>
              <a:buChar char="•"/>
            </a:pPr>
            <a:r>
              <a:rPr lang="en-GB" b="1" dirty="0" err="1">
                <a:solidFill>
                  <a:prstClr val="black"/>
                </a:solidFill>
              </a:rPr>
              <a:t>Kirtan</a:t>
            </a:r>
            <a:r>
              <a:rPr lang="en-GB" dirty="0">
                <a:solidFill>
                  <a:prstClr val="black"/>
                </a:solidFill>
              </a:rPr>
              <a:t> (Singing </a:t>
            </a:r>
            <a:r>
              <a:rPr lang="en-GB" b="1" dirty="0">
                <a:solidFill>
                  <a:prstClr val="black"/>
                </a:solidFill>
              </a:rPr>
              <a:t>Gods praises </a:t>
            </a:r>
            <a:r>
              <a:rPr lang="en-GB" dirty="0">
                <a:solidFill>
                  <a:prstClr val="black"/>
                </a:solidFill>
              </a:rPr>
              <a:t>together</a:t>
            </a:r>
            <a:r>
              <a:rPr lang="en-GB" dirty="0" smtClean="0">
                <a:solidFill>
                  <a:prstClr val="black"/>
                </a:solidFill>
              </a:rPr>
              <a:t>)</a:t>
            </a:r>
          </a:p>
          <a:p>
            <a:pPr marL="1257300" lvl="2" indent="-342900">
              <a:buFont typeface="Arial" panose="020B0604020202020204" pitchFamily="34" charset="0"/>
              <a:buChar char="•"/>
            </a:pPr>
            <a:r>
              <a:rPr lang="en-GB" dirty="0" smtClean="0">
                <a:solidFill>
                  <a:prstClr val="black"/>
                </a:solidFill>
              </a:rPr>
              <a:t>We listen to talks about </a:t>
            </a:r>
            <a:r>
              <a:rPr lang="en-GB" b="1" dirty="0" smtClean="0">
                <a:solidFill>
                  <a:prstClr val="black"/>
                </a:solidFill>
              </a:rPr>
              <a:t>God</a:t>
            </a:r>
            <a:r>
              <a:rPr lang="en-GB" dirty="0" smtClean="0">
                <a:solidFill>
                  <a:prstClr val="black"/>
                </a:solidFill>
              </a:rPr>
              <a:t> and </a:t>
            </a:r>
            <a:r>
              <a:rPr lang="en-GB" b="1" dirty="0" err="1" smtClean="0">
                <a:solidFill>
                  <a:prstClr val="black"/>
                </a:solidFill>
              </a:rPr>
              <a:t>Sikhi</a:t>
            </a:r>
            <a:endParaRPr lang="en-GB" b="1" dirty="0" smtClean="0">
              <a:solidFill>
                <a:prstClr val="black"/>
              </a:solidFill>
            </a:endParaRPr>
          </a:p>
          <a:p>
            <a:pPr marL="1257300" lvl="2" indent="-342900">
              <a:buFont typeface="Arial" panose="020B0604020202020204" pitchFamily="34" charset="0"/>
              <a:buChar char="•"/>
            </a:pPr>
            <a:r>
              <a:rPr lang="en-GB" dirty="0" smtClean="0">
                <a:solidFill>
                  <a:prstClr val="black"/>
                </a:solidFill>
              </a:rPr>
              <a:t>We raise money and serve food to the </a:t>
            </a:r>
            <a:r>
              <a:rPr lang="en-GB" b="1" dirty="0" smtClean="0">
                <a:solidFill>
                  <a:prstClr val="black"/>
                </a:solidFill>
              </a:rPr>
              <a:t>homeless</a:t>
            </a:r>
          </a:p>
          <a:p>
            <a:pPr marL="1257300" lvl="2" indent="-342900">
              <a:buFont typeface="Arial" panose="020B0604020202020204" pitchFamily="34" charset="0"/>
              <a:buChar char="•"/>
            </a:pPr>
            <a:r>
              <a:rPr lang="en-GB" dirty="0" smtClean="0">
                <a:solidFill>
                  <a:prstClr val="black"/>
                </a:solidFill>
              </a:rPr>
              <a:t>We have holiday camps, where we learn about </a:t>
            </a:r>
            <a:r>
              <a:rPr lang="en-GB" b="1" dirty="0" err="1" smtClean="0">
                <a:solidFill>
                  <a:prstClr val="black"/>
                </a:solidFill>
              </a:rPr>
              <a:t>Sikhi</a:t>
            </a:r>
            <a:r>
              <a:rPr lang="en-GB" dirty="0" smtClean="0">
                <a:solidFill>
                  <a:prstClr val="black"/>
                </a:solidFill>
              </a:rPr>
              <a:t> and spend time with our friends</a:t>
            </a:r>
            <a:endParaRPr lang="en-GB"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
        <p:nvSpPr>
          <p:cNvPr id="13" name="Content Placeholder 2"/>
          <p:cNvSpPr txBox="1">
            <a:spLocks/>
          </p:cNvSpPr>
          <p:nvPr/>
        </p:nvSpPr>
        <p:spPr>
          <a:xfrm>
            <a:off x="1770927" y="6144351"/>
            <a:ext cx="9464018" cy="46974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smtClean="0">
                <a:solidFill>
                  <a:srgbClr val="FFC000"/>
                </a:solidFill>
                <a:effectLst>
                  <a:outerShdw blurRad="38100" dist="38100" dir="2700000" algn="tl">
                    <a:srgbClr val="000000">
                      <a:alpha val="43137"/>
                    </a:srgbClr>
                  </a:outerShdw>
                </a:effectLst>
              </a:rPr>
              <a:t>ANYONE CAN VISIT THE GURDWARA AND HAVE A FREE MEAL</a:t>
            </a:r>
            <a:endParaRPr lang="en-GB" sz="2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73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 calcmode="lin" valueType="num">
                                      <p:cBhvr additive="base">
                                        <p:cTn id="4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anim calcmode="lin" valueType="num">
                                      <p:cBhvr additive="base">
                                        <p:cTn id="5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xEl>
                                              <p:pRg st="7" end="7"/>
                                            </p:txEl>
                                          </p:spTgt>
                                        </p:tgtEl>
                                        <p:attrNameLst>
                                          <p:attrName>style.visibility</p:attrName>
                                        </p:attrNameLst>
                                      </p:cBhvr>
                                      <p:to>
                                        <p:strVal val="visible"/>
                                      </p:to>
                                    </p:set>
                                    <p:anim calcmode="lin" valueType="num">
                                      <p:cBhvr additive="base">
                                        <p:cTn id="5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1000"/>
                                        <p:tgtEl>
                                          <p:spTgt spid="13">
                                            <p:txEl>
                                              <p:pRg st="0" end="0"/>
                                            </p:txEl>
                                          </p:spTgt>
                                        </p:tgtEl>
                                      </p:cBhvr>
                                    </p:animEffect>
                                    <p:anim calcmode="lin" valueType="num">
                                      <p:cBhvr>
                                        <p:cTn id="6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47"/>
            <a:ext cx="10515600" cy="1325563"/>
          </a:xfrm>
        </p:spPr>
        <p:txBody>
          <a:bodyPr>
            <a:normAutofit/>
          </a:bodyPr>
          <a:lstStyle/>
          <a:p>
            <a:r>
              <a:rPr lang="fr-FR" sz="6000" b="1" dirty="0" smtClean="0">
                <a:solidFill>
                  <a:schemeClr val="accent4">
                    <a:lumMod val="60000"/>
                    <a:lumOff val="40000"/>
                  </a:schemeClr>
                </a:solidFill>
                <a:effectLst>
                  <a:outerShdw blurRad="38100" dist="38100" dir="2700000" algn="tl">
                    <a:srgbClr val="000000">
                      <a:alpha val="43137"/>
                    </a:srgbClr>
                  </a:outerShdw>
                </a:effectLst>
              </a:rPr>
              <a:t>The Sikh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Identity</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p:cNvSpPr>
            <a:spLocks noGrp="1"/>
          </p:cNvSpPr>
          <p:nvPr>
            <p:ph idx="1"/>
          </p:nvPr>
        </p:nvSpPr>
        <p:spPr>
          <a:xfrm>
            <a:off x="427814" y="1381852"/>
            <a:ext cx="11285765" cy="4762499"/>
          </a:xfrm>
        </p:spPr>
        <p:txBody>
          <a:bodyPr>
            <a:noAutofit/>
          </a:bodyPr>
          <a:lstStyle/>
          <a:p>
            <a:r>
              <a:rPr lang="en-GB" sz="2600" b="1" dirty="0" smtClean="0">
                <a:solidFill>
                  <a:prstClr val="black"/>
                </a:solidFill>
              </a:rPr>
              <a:t>Sikhs</a:t>
            </a:r>
            <a:r>
              <a:rPr lang="en-GB" sz="2600" dirty="0" smtClean="0">
                <a:solidFill>
                  <a:prstClr val="black"/>
                </a:solidFill>
              </a:rPr>
              <a:t> have a VERY distinct </a:t>
            </a:r>
            <a:r>
              <a:rPr lang="en-GB" sz="2600" b="1" dirty="0" smtClean="0">
                <a:solidFill>
                  <a:prstClr val="black"/>
                </a:solidFill>
              </a:rPr>
              <a:t>identity</a:t>
            </a:r>
            <a:r>
              <a:rPr lang="en-GB" sz="2600" dirty="0" smtClean="0">
                <a:solidFill>
                  <a:prstClr val="black"/>
                </a:solidFill>
              </a:rPr>
              <a:t>. </a:t>
            </a:r>
            <a:endParaRPr lang="en-GB" sz="2600" dirty="0">
              <a:solidFill>
                <a:prstClr val="black"/>
              </a:solidFill>
            </a:endParaRPr>
          </a:p>
          <a:p>
            <a:pPr lvl="1"/>
            <a:r>
              <a:rPr lang="en-GB" sz="2200" dirty="0" smtClean="0">
                <a:solidFill>
                  <a:prstClr val="black"/>
                </a:solidFill>
              </a:rPr>
              <a:t>During the times of our </a:t>
            </a:r>
            <a:r>
              <a:rPr lang="en-GB" sz="2200" b="1" dirty="0" smtClean="0">
                <a:solidFill>
                  <a:prstClr val="black"/>
                </a:solidFill>
              </a:rPr>
              <a:t>Guru</a:t>
            </a:r>
            <a:r>
              <a:rPr lang="en-GB" sz="2200" dirty="0" smtClean="0">
                <a:solidFill>
                  <a:prstClr val="black"/>
                </a:solidFill>
              </a:rPr>
              <a:t>, there were bad people being very mean to the poor people. The </a:t>
            </a:r>
            <a:r>
              <a:rPr lang="en-GB" sz="2200" b="1" dirty="0" smtClean="0">
                <a:solidFill>
                  <a:prstClr val="black"/>
                </a:solidFill>
              </a:rPr>
              <a:t>Sikhs</a:t>
            </a:r>
            <a:r>
              <a:rPr lang="en-GB" sz="2200" dirty="0" smtClean="0">
                <a:solidFill>
                  <a:prstClr val="black"/>
                </a:solidFill>
              </a:rPr>
              <a:t> were protectors. </a:t>
            </a:r>
          </a:p>
          <a:p>
            <a:pPr lvl="2"/>
            <a:endParaRPr lang="en-GB" sz="4800" dirty="0" smtClean="0">
              <a:solidFill>
                <a:srgbClr val="FFC000"/>
              </a:solidFill>
              <a:effectLst>
                <a:outerShdw blurRad="38100" dist="38100" dir="2700000" algn="tl">
                  <a:srgbClr val="000000">
                    <a:alpha val="43137"/>
                  </a:srgbClr>
                </a:outerShdw>
              </a:effectLst>
            </a:endParaRPr>
          </a:p>
          <a:p>
            <a:pPr lvl="2"/>
            <a:r>
              <a:rPr lang="en-GB" sz="7200" dirty="0">
                <a:solidFill>
                  <a:srgbClr val="FFC000"/>
                </a:solidFill>
                <a:effectLst>
                  <a:outerShdw blurRad="38100" dist="38100" dir="2700000" algn="tl">
                    <a:srgbClr val="000000">
                      <a:alpha val="43137"/>
                    </a:srgbClr>
                  </a:outerShdw>
                </a:effectLst>
              </a:rPr>
              <a:t> </a:t>
            </a:r>
            <a:r>
              <a:rPr lang="en-GB" sz="7200" dirty="0" smtClean="0">
                <a:solidFill>
                  <a:srgbClr val="FFC000"/>
                </a:solidFill>
                <a:effectLst>
                  <a:outerShdw blurRad="38100" dist="38100" dir="2700000" algn="tl">
                    <a:srgbClr val="000000">
                      <a:alpha val="43137"/>
                    </a:srgbClr>
                  </a:outerShdw>
                </a:effectLst>
              </a:rPr>
              <a:t>QUIZ!!</a:t>
            </a:r>
            <a:endParaRPr lang="en-GB" sz="3200" dirty="0" smtClean="0">
              <a:solidFill>
                <a:prstClr val="black"/>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pic>
        <p:nvPicPr>
          <p:cNvPr id="4" name="Picture 3"/>
          <p:cNvPicPr>
            <a:picLocks noChangeAspect="1"/>
          </p:cNvPicPr>
          <p:nvPr/>
        </p:nvPicPr>
        <p:blipFill>
          <a:blip r:embed="rId4"/>
          <a:stretch>
            <a:fillRect/>
          </a:stretch>
        </p:blipFill>
        <p:spPr>
          <a:xfrm>
            <a:off x="7450013" y="2166530"/>
            <a:ext cx="2143656" cy="4462869"/>
          </a:xfrm>
          <a:prstGeom prst="rect">
            <a:avLst/>
          </a:prstGeom>
        </p:spPr>
      </p:pic>
      <p:pic>
        <p:nvPicPr>
          <p:cNvPr id="9" name="Picture 8"/>
          <p:cNvPicPr>
            <a:picLocks noChangeAspect="1"/>
          </p:cNvPicPr>
          <p:nvPr/>
        </p:nvPicPr>
        <p:blipFill>
          <a:blip r:embed="rId5"/>
          <a:stretch>
            <a:fillRect/>
          </a:stretch>
        </p:blipFill>
        <p:spPr>
          <a:xfrm>
            <a:off x="4353649" y="2707415"/>
            <a:ext cx="2658100" cy="3901406"/>
          </a:xfrm>
          <a:prstGeom prst="rect">
            <a:avLst/>
          </a:prstGeom>
        </p:spPr>
      </p:pic>
      <p:sp>
        <p:nvSpPr>
          <p:cNvPr id="11" name="Rectangle 10"/>
          <p:cNvSpPr/>
          <p:nvPr/>
        </p:nvSpPr>
        <p:spPr>
          <a:xfrm>
            <a:off x="6753465" y="2707414"/>
            <a:ext cx="335666" cy="220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6"/>
          <a:srcRect l="15818" r="16421"/>
          <a:stretch/>
        </p:blipFill>
        <p:spPr>
          <a:xfrm>
            <a:off x="9687269" y="2284710"/>
            <a:ext cx="1736203" cy="3924300"/>
          </a:xfrm>
          <a:prstGeom prst="rect">
            <a:avLst/>
          </a:prstGeom>
        </p:spPr>
      </p:pic>
    </p:spTree>
    <p:extLst>
      <p:ext uri="{BB962C8B-B14F-4D97-AF65-F5344CB8AC3E}">
        <p14:creationId xmlns:p14="http://schemas.microsoft.com/office/powerpoint/2010/main" val="39648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47"/>
            <a:ext cx="10515600" cy="1325563"/>
          </a:xfrm>
        </p:spPr>
        <p:txBody>
          <a:bodyPr>
            <a:normAutofit/>
          </a:bodyPr>
          <a:lstStyle/>
          <a:p>
            <a:r>
              <a:rPr lang="fr-FR" sz="6000" b="1" dirty="0" smtClean="0">
                <a:solidFill>
                  <a:schemeClr val="accent4">
                    <a:lumMod val="60000"/>
                    <a:lumOff val="40000"/>
                  </a:schemeClr>
                </a:solidFill>
                <a:effectLst>
                  <a:outerShdw blurRad="38100" dist="38100" dir="2700000" algn="tl">
                    <a:srgbClr val="000000">
                      <a:alpha val="43137"/>
                    </a:srgbClr>
                  </a:outerShdw>
                </a:effectLst>
              </a:rPr>
              <a:t>The Sikh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Identity</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
        <p:nvSpPr>
          <p:cNvPr id="11" name="Rectangle 10"/>
          <p:cNvSpPr/>
          <p:nvPr/>
        </p:nvSpPr>
        <p:spPr>
          <a:xfrm>
            <a:off x="6753465" y="2707414"/>
            <a:ext cx="335666" cy="220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8654" t="62785" r="9676" b="5148"/>
          <a:stretch/>
        </p:blipFill>
        <p:spPr>
          <a:xfrm>
            <a:off x="10358584" y="295262"/>
            <a:ext cx="1472354" cy="3074144"/>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73732" t="64810" r="13527" b="4979"/>
          <a:stretch/>
        </p:blipFill>
        <p:spPr>
          <a:xfrm>
            <a:off x="9995752" y="3369406"/>
            <a:ext cx="965474" cy="3145693"/>
          </a:xfrm>
          <a:prstGeom prst="rect">
            <a:avLst/>
          </a:prstGeom>
        </p:spPr>
      </p:pic>
      <p:pic>
        <p:nvPicPr>
          <p:cNvPr id="15" name="Picture 14"/>
          <p:cNvPicPr>
            <a:picLocks noChangeAspect="1"/>
          </p:cNvPicPr>
          <p:nvPr/>
        </p:nvPicPr>
        <p:blipFill rotWithShape="1">
          <a:blip r:embed="rId6"/>
          <a:srcRect l="11575" t="15359" r="10450" b="14093"/>
          <a:stretch/>
        </p:blipFill>
        <p:spPr>
          <a:xfrm>
            <a:off x="8280746" y="426852"/>
            <a:ext cx="1878958" cy="1700010"/>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0788" t="19255" r="19017" b="23813"/>
          <a:stretch/>
        </p:blipFill>
        <p:spPr>
          <a:xfrm>
            <a:off x="5741520" y="4370633"/>
            <a:ext cx="2217515" cy="2342910"/>
          </a:xfrm>
          <a:prstGeom prst="rect">
            <a:avLst/>
          </a:prstGeom>
        </p:spPr>
      </p:pic>
      <p:sp>
        <p:nvSpPr>
          <p:cNvPr id="17" name="Content Placeholder 2"/>
          <p:cNvSpPr txBox="1">
            <a:spLocks/>
          </p:cNvSpPr>
          <p:nvPr/>
        </p:nvSpPr>
        <p:spPr>
          <a:xfrm>
            <a:off x="427815" y="1381852"/>
            <a:ext cx="7727540" cy="4762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solidFill>
                  <a:prstClr val="black"/>
                </a:solidFill>
              </a:rPr>
              <a:t>Your </a:t>
            </a:r>
            <a:r>
              <a:rPr lang="en-GB" sz="2600" b="1" dirty="0" smtClean="0">
                <a:solidFill>
                  <a:prstClr val="black"/>
                </a:solidFill>
              </a:rPr>
              <a:t>Sikh</a:t>
            </a:r>
            <a:r>
              <a:rPr lang="en-GB" sz="2600" dirty="0" smtClean="0">
                <a:solidFill>
                  <a:prstClr val="black"/>
                </a:solidFill>
              </a:rPr>
              <a:t> friends (Boys &amp; GIRLS) also have a uniform.</a:t>
            </a:r>
          </a:p>
          <a:p>
            <a:pPr lvl="1"/>
            <a:r>
              <a:rPr lang="en-GB" sz="2800" dirty="0" smtClean="0">
                <a:solidFill>
                  <a:prstClr val="black"/>
                </a:solidFill>
              </a:rPr>
              <a:t>When we are little, we wear a </a:t>
            </a:r>
            <a:r>
              <a:rPr lang="en-GB" sz="2800" b="1" dirty="0" smtClean="0">
                <a:solidFill>
                  <a:srgbClr val="FFC000"/>
                </a:solidFill>
                <a:effectLst>
                  <a:outerShdw blurRad="38100" dist="38100" dir="2700000" algn="tl">
                    <a:srgbClr val="000000">
                      <a:alpha val="43137"/>
                    </a:srgbClr>
                  </a:outerShdw>
                </a:effectLst>
              </a:rPr>
              <a:t>PATKA</a:t>
            </a:r>
          </a:p>
          <a:p>
            <a:pPr lvl="1"/>
            <a:r>
              <a:rPr lang="en-GB" sz="2800" dirty="0" smtClean="0">
                <a:solidFill>
                  <a:prstClr val="black"/>
                </a:solidFill>
              </a:rPr>
              <a:t>When we get older, we wear a </a:t>
            </a:r>
            <a:r>
              <a:rPr lang="en-GB" sz="2800" b="1" dirty="0" smtClean="0">
                <a:solidFill>
                  <a:srgbClr val="FFC000"/>
                </a:solidFill>
                <a:effectLst>
                  <a:outerShdw blurRad="38100" dist="38100" dir="2700000" algn="tl">
                    <a:srgbClr val="000000">
                      <a:alpha val="43137"/>
                    </a:srgbClr>
                  </a:outerShdw>
                </a:effectLst>
              </a:rPr>
              <a:t>DASTAAR/KESKI</a:t>
            </a:r>
          </a:p>
          <a:p>
            <a:pPr lvl="2"/>
            <a:r>
              <a:rPr lang="en-GB" sz="2400" dirty="0" smtClean="0">
                <a:solidFill>
                  <a:prstClr val="black"/>
                </a:solidFill>
              </a:rPr>
              <a:t>In English this is called a </a:t>
            </a:r>
            <a:r>
              <a:rPr lang="en-GB" sz="2400" b="1" dirty="0" smtClean="0">
                <a:solidFill>
                  <a:srgbClr val="FFC000"/>
                </a:solidFill>
                <a:effectLst>
                  <a:outerShdw blurRad="38100" dist="38100" dir="2700000" algn="tl">
                    <a:srgbClr val="000000">
                      <a:alpha val="43137"/>
                    </a:srgbClr>
                  </a:outerShdw>
                </a:effectLst>
              </a:rPr>
              <a:t>TURBAN</a:t>
            </a:r>
          </a:p>
          <a:p>
            <a:r>
              <a:rPr lang="en-GB" sz="2600" dirty="0" smtClean="0">
                <a:solidFill>
                  <a:prstClr val="black"/>
                </a:solidFill>
              </a:rPr>
              <a:t>Under the head covering is                                            </a:t>
            </a:r>
            <a:r>
              <a:rPr lang="en-GB" sz="2600" b="1" dirty="0" smtClean="0">
                <a:solidFill>
                  <a:srgbClr val="FFC000"/>
                </a:solidFill>
                <a:effectLst>
                  <a:outerShdw blurRad="38100" dist="38100" dir="2700000" algn="tl">
                    <a:srgbClr val="000000">
                      <a:alpha val="43137"/>
                    </a:srgbClr>
                  </a:outerShdw>
                </a:effectLst>
              </a:rPr>
              <a:t>KESH</a:t>
            </a:r>
            <a:r>
              <a:rPr lang="en-GB" sz="2600" dirty="0" smtClean="0">
                <a:solidFill>
                  <a:prstClr val="black"/>
                </a:solidFill>
              </a:rPr>
              <a:t> (uncut hair).</a:t>
            </a:r>
          </a:p>
          <a:p>
            <a:r>
              <a:rPr lang="en-GB" sz="2600" dirty="0" smtClean="0">
                <a:solidFill>
                  <a:prstClr val="black"/>
                </a:solidFill>
              </a:rPr>
              <a:t>Sikhs do not cut their hair,                                            from the top of head to the                                                              tip of their toe.</a:t>
            </a:r>
          </a:p>
          <a:p>
            <a:r>
              <a:rPr lang="en-GB" sz="2600" dirty="0" smtClean="0">
                <a:solidFill>
                  <a:prstClr val="black"/>
                </a:solidFill>
              </a:rPr>
              <a:t>Sikhs wear the </a:t>
            </a:r>
            <a:r>
              <a:rPr lang="en-GB" sz="2600" b="1" dirty="0" smtClean="0">
                <a:solidFill>
                  <a:srgbClr val="FFC000"/>
                </a:solidFill>
                <a:effectLst>
                  <a:outerShdw blurRad="38100" dist="38100" dir="2700000" algn="tl">
                    <a:srgbClr val="000000">
                      <a:alpha val="43137"/>
                    </a:srgbClr>
                  </a:outerShdw>
                </a:effectLst>
              </a:rPr>
              <a:t>PANJ KAKKAR </a:t>
            </a:r>
            <a:r>
              <a:rPr lang="en-GB" sz="2600" dirty="0" smtClean="0">
                <a:solidFill>
                  <a:prstClr val="black"/>
                </a:solidFill>
              </a:rPr>
              <a:t>(5k’s)</a:t>
            </a:r>
            <a:r>
              <a:rPr lang="en-GB" sz="2600" dirty="0">
                <a:solidFill>
                  <a:prstClr val="black"/>
                </a:solidFill>
              </a:rPr>
              <a:t> </a:t>
            </a:r>
            <a:r>
              <a:rPr lang="en-GB" sz="2600" dirty="0" smtClean="0">
                <a:solidFill>
                  <a:prstClr val="black"/>
                </a:solidFill>
              </a:rPr>
              <a:t>                                              as a part of their uniform.</a:t>
            </a:r>
          </a:p>
        </p:txBody>
      </p:sp>
      <p:pic>
        <p:nvPicPr>
          <p:cNvPr id="8" name="Content Placeholder 7"/>
          <p:cNvPicPr>
            <a:picLocks noGrp="1" noChangeAspect="1"/>
          </p:cNvPicPr>
          <p:nvPr>
            <p:ph idx="1"/>
          </p:nvPr>
        </p:nvPicPr>
        <p:blipFill rotWithShape="1">
          <a:blip r:embed="rId8">
            <a:extLst>
              <a:ext uri="{28A0092B-C50C-407E-A947-70E740481C1C}">
                <a14:useLocalDpi xmlns:a14="http://schemas.microsoft.com/office/drawing/2010/main" val="0"/>
              </a:ext>
            </a:extLst>
          </a:blip>
          <a:srcRect l="15013" t="6133" r="21764" b="37725"/>
          <a:stretch/>
        </p:blipFill>
        <p:spPr>
          <a:xfrm>
            <a:off x="7829839" y="2190874"/>
            <a:ext cx="2210765" cy="2673752"/>
          </a:xfr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2765" b="99539" l="2326" r="97674"/>
                    </a14:imgEffect>
                  </a14:imgLayer>
                </a14:imgProps>
              </a:ext>
            </a:extLst>
          </a:blip>
          <a:stretch>
            <a:fillRect/>
          </a:stretch>
        </p:blipFill>
        <p:spPr>
          <a:xfrm>
            <a:off x="4655819" y="3021761"/>
            <a:ext cx="1603728" cy="1348872"/>
          </a:xfrm>
          <a:prstGeom prst="rect">
            <a:avLst/>
          </a:prstGeom>
        </p:spPr>
      </p:pic>
    </p:spTree>
    <p:extLst>
      <p:ext uri="{BB962C8B-B14F-4D97-AF65-F5344CB8AC3E}">
        <p14:creationId xmlns:p14="http://schemas.microsoft.com/office/powerpoint/2010/main" val="928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1000"/>
                                        <p:tgtEl>
                                          <p:spTgt spid="17">
                                            <p:txEl>
                                              <p:pRg st="2" end="2"/>
                                            </p:txEl>
                                          </p:spTgt>
                                        </p:tgtEl>
                                      </p:cBhvr>
                                    </p:animEffect>
                                    <p:anim calcmode="lin" valueType="num">
                                      <p:cBhvr>
                                        <p:cTn id="2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1000"/>
                                        <p:tgtEl>
                                          <p:spTgt spid="17">
                                            <p:txEl>
                                              <p:pRg st="3" end="3"/>
                                            </p:txEl>
                                          </p:spTgt>
                                        </p:tgtEl>
                                      </p:cBhvr>
                                    </p:animEffect>
                                    <p:anim calcmode="lin" valueType="num">
                                      <p:cBhvr>
                                        <p:cTn id="32"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Effect transition="in" filter="fade">
                                      <p:cBhvr>
                                        <p:cTn id="47" dur="1000"/>
                                        <p:tgtEl>
                                          <p:spTgt spid="17">
                                            <p:txEl>
                                              <p:pRg st="4" end="4"/>
                                            </p:txEl>
                                          </p:spTgt>
                                        </p:tgtEl>
                                      </p:cBhvr>
                                    </p:animEffect>
                                    <p:anim calcmode="lin" valueType="num">
                                      <p:cBhvr>
                                        <p:cTn id="4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xEl>
                                              <p:pRg st="5" end="5"/>
                                            </p:txEl>
                                          </p:spTgt>
                                        </p:tgtEl>
                                        <p:attrNameLst>
                                          <p:attrName>style.visibility</p:attrName>
                                        </p:attrNameLst>
                                      </p:cBhvr>
                                      <p:to>
                                        <p:strVal val="visible"/>
                                      </p:to>
                                    </p:set>
                                    <p:animEffect transition="in" filter="fade">
                                      <p:cBhvr>
                                        <p:cTn id="57" dur="1000"/>
                                        <p:tgtEl>
                                          <p:spTgt spid="17">
                                            <p:txEl>
                                              <p:pRg st="5" end="5"/>
                                            </p:txEl>
                                          </p:spTgt>
                                        </p:tgtEl>
                                      </p:cBhvr>
                                    </p:animEffect>
                                    <p:anim calcmode="lin" valueType="num">
                                      <p:cBhvr>
                                        <p:cTn id="58"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xEl>
                                              <p:pRg st="6" end="6"/>
                                            </p:txEl>
                                          </p:spTgt>
                                        </p:tgtEl>
                                        <p:attrNameLst>
                                          <p:attrName>style.visibility</p:attrName>
                                        </p:attrNameLst>
                                      </p:cBhvr>
                                      <p:to>
                                        <p:strVal val="visible"/>
                                      </p:to>
                                    </p:set>
                                    <p:animEffect transition="in" filter="fade">
                                      <p:cBhvr>
                                        <p:cTn id="64" dur="1000"/>
                                        <p:tgtEl>
                                          <p:spTgt spid="17">
                                            <p:txEl>
                                              <p:pRg st="6" end="6"/>
                                            </p:txEl>
                                          </p:spTgt>
                                        </p:tgtEl>
                                      </p:cBhvr>
                                    </p:animEffect>
                                    <p:anim calcmode="lin" valueType="num">
                                      <p:cBhvr>
                                        <p:cTn id="65"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67" presetID="10"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1409700" y="1123825"/>
            <a:ext cx="9372600" cy="1200416"/>
          </a:xfrm>
        </p:spPr>
        <p:txBody>
          <a:bodyPr>
            <a:noAutofit/>
          </a:bodyPr>
          <a:lstStyle/>
          <a:p>
            <a:pPr algn="ctr"/>
            <a:r>
              <a:rPr lang="en-GB" sz="9600" b="1" dirty="0" smtClean="0">
                <a:solidFill>
                  <a:schemeClr val="accent4">
                    <a:lumMod val="60000"/>
                    <a:lumOff val="40000"/>
                  </a:schemeClr>
                </a:solidFill>
                <a:effectLst>
                  <a:outerShdw blurRad="38100" dist="38100" dir="2700000" algn="tl">
                    <a:srgbClr val="000000">
                      <a:alpha val="43137"/>
                    </a:srgbClr>
                  </a:outerShdw>
                </a:effectLst>
              </a:rPr>
              <a:t>Questions?? </a:t>
            </a:r>
            <a:endParaRPr lang="en-GB" sz="9600" b="1" dirty="0">
              <a:solidFill>
                <a:schemeClr val="accent4">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527" t="55865" r="5833" b="5317"/>
          <a:stretch/>
        </p:blipFill>
        <p:spPr>
          <a:xfrm>
            <a:off x="2739342" y="2324241"/>
            <a:ext cx="6713316" cy="4128510"/>
          </a:xfrm>
          <a:prstGeom prst="rect">
            <a:avLst/>
          </a:prstGeom>
        </p:spPr>
      </p:pic>
      <p:sp>
        <p:nvSpPr>
          <p:cNvPr id="7" name="Rectangle 6"/>
          <p:cNvSpPr/>
          <p:nvPr/>
        </p:nvSpPr>
        <p:spPr>
          <a:xfrm>
            <a:off x="6435524" y="2199190"/>
            <a:ext cx="416689" cy="1724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18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TotalTime>
  <Words>1811</Words>
  <Application>Microsoft Office PowerPoint</Application>
  <PresentationFormat>Widescreen</PresentationFormat>
  <Paragraphs>133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Euphemia</vt:lpstr>
      <vt:lpstr>Office Theme</vt:lpstr>
      <vt:lpstr>Who Are The Sikhs? </vt:lpstr>
      <vt:lpstr>Who Are The Sikhs?</vt:lpstr>
      <vt:lpstr>What was Guru Nanak’s message</vt:lpstr>
      <vt:lpstr>The Light of God</vt:lpstr>
      <vt:lpstr>The Sikh Place of Worship</vt:lpstr>
      <vt:lpstr>The Sikh Identity</vt:lpstr>
      <vt:lpstr>The Sikh Identity</vt:lpstr>
      <vt:lpstr>Questions?? </vt:lpstr>
    </vt:vector>
  </TitlesOfParts>
  <Company>MRCCTU@UCL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 Shorr Divas</dc:title>
  <dc:creator>Nav Kaur</dc:creator>
  <cp:lastModifiedBy>Nav Kaur</cp:lastModifiedBy>
  <cp:revision>51</cp:revision>
  <cp:lastPrinted>2021-10-25T10:54:47Z</cp:lastPrinted>
  <dcterms:created xsi:type="dcterms:W3CDTF">2018-11-06T10:18:01Z</dcterms:created>
  <dcterms:modified xsi:type="dcterms:W3CDTF">2021-10-25T10:57:31Z</dcterms:modified>
</cp:coreProperties>
</file>