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7" r:id="rId3"/>
    <p:sldId id="274" r:id="rId4"/>
    <p:sldId id="269" r:id="rId5"/>
    <p:sldId id="272" r:id="rId6"/>
    <p:sldId id="273"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1977" autoAdjust="0"/>
  </p:normalViewPr>
  <p:slideViewPr>
    <p:cSldViewPr snapToGrid="0">
      <p:cViewPr varScale="1">
        <p:scale>
          <a:sx n="48" d="100"/>
          <a:sy n="48" d="100"/>
        </p:scale>
        <p:origin x="1364" y="3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10/28/2022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10/28/2022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would like to talk to you about a</a:t>
            </a:r>
            <a:r>
              <a:rPr lang="en-US" baseline="0" dirty="0"/>
              <a:t> very important person in Sikh history. Guru Nanak is the founder of the </a:t>
            </a:r>
            <a:r>
              <a:rPr lang="en-US" baseline="0" dirty="0" err="1"/>
              <a:t>sikh</a:t>
            </a:r>
            <a:r>
              <a:rPr lang="en-US" baseline="0" dirty="0"/>
              <a:t> faith. The Sikh faith is one of the largest world religions. There were approx. 23 mill Sikhs worldwide with most of them living in India, Punjab. </a:t>
            </a:r>
          </a:p>
          <a:p>
            <a:endParaRPr lang="en-US" baseline="0" dirty="0"/>
          </a:p>
          <a:p>
            <a:r>
              <a:rPr lang="en-US" baseline="0" dirty="0"/>
              <a:t>Sikhs are now living worldwide and contribute to society like many other communities. </a:t>
            </a:r>
          </a:p>
          <a:p>
            <a:endParaRPr lang="en-US" baseline="0" dirty="0"/>
          </a:p>
          <a:p>
            <a:r>
              <a:rPr lang="en-US" baseline="0" dirty="0"/>
              <a:t>This year – Sikhs are celebrating 550 years of Guru </a:t>
            </a:r>
            <a:r>
              <a:rPr lang="en-US" baseline="0" dirty="0" err="1"/>
              <a:t>Nanaks</a:t>
            </a:r>
            <a:r>
              <a:rPr lang="en-US" baseline="0" dirty="0"/>
              <a:t> birth. That means that if 550 years ago, Guru </a:t>
            </a:r>
            <a:r>
              <a:rPr lang="en-US" baseline="0" dirty="0" err="1"/>
              <a:t>nanak</a:t>
            </a:r>
            <a:r>
              <a:rPr lang="en-US" baseline="0" dirty="0"/>
              <a:t> was not sent by God, those 23 mil people would not exist – isn’t that amazing!!!!!! (12 November 2019)</a:t>
            </a:r>
          </a:p>
          <a:p>
            <a:endParaRPr lang="en-US" baseline="0" dirty="0"/>
          </a:p>
          <a:p>
            <a:r>
              <a:rPr lang="en-US" baseline="0" dirty="0"/>
              <a:t>So lets learn more about guru Nanak</a:t>
            </a:r>
          </a:p>
          <a:p>
            <a:endParaRPr lang="en-US" dirty="0"/>
          </a:p>
        </p:txBody>
      </p:sp>
      <p:sp>
        <p:nvSpPr>
          <p:cNvPr id="4" name="Slide Number Placeholder 3"/>
          <p:cNvSpPr>
            <a:spLocks noGrp="1"/>
          </p:cNvSpPr>
          <p:nvPr>
            <p:ph type="sldNum" sz="quarter" idx="10"/>
          </p:nvPr>
        </p:nvSpPr>
        <p:spPr/>
        <p:txBody>
          <a:bodyPr/>
          <a:lstStyle/>
          <a:p>
            <a:fld id="{935E2820-AFE1-45FA-949E-17BDB534E1DC}" type="slidenum">
              <a:rPr lang="en-US" smtClean="0"/>
              <a:t>1</a:t>
            </a:fld>
            <a:endParaRPr lang="en-US"/>
          </a:p>
        </p:txBody>
      </p:sp>
    </p:spTree>
    <p:extLst>
      <p:ext uri="{BB962C8B-B14F-4D97-AF65-F5344CB8AC3E}">
        <p14:creationId xmlns:p14="http://schemas.microsoft.com/office/powerpoint/2010/main"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Who is Guru Nanak Dev </a:t>
            </a:r>
            <a:r>
              <a:rPr lang="en-US" sz="3200" dirty="0" err="1"/>
              <a:t>Jee</a:t>
            </a:r>
            <a:r>
              <a:rPr lang="en-US" sz="3200" dirty="0"/>
              <a:t>?</a:t>
            </a:r>
          </a:p>
          <a:p>
            <a:endParaRPr lang="en-US" sz="3200" dirty="0"/>
          </a:p>
          <a:p>
            <a:pPr lvl="1"/>
            <a:r>
              <a:rPr lang="en-US" sz="2800" dirty="0"/>
              <a:t>Born in 1469 – 550 years ago! – Mention he</a:t>
            </a:r>
            <a:r>
              <a:rPr lang="en-US" sz="2800" baseline="0" dirty="0"/>
              <a:t> was born in </a:t>
            </a:r>
            <a:r>
              <a:rPr lang="en-US" sz="2800" baseline="0" dirty="0" err="1"/>
              <a:t>Talwandi</a:t>
            </a:r>
            <a:r>
              <a:rPr lang="en-US" sz="2800" baseline="0" dirty="0"/>
              <a:t>, which is now called </a:t>
            </a:r>
            <a:r>
              <a:rPr lang="en-US" sz="2800" baseline="0" dirty="0" err="1"/>
              <a:t>Nankana</a:t>
            </a:r>
            <a:r>
              <a:rPr lang="en-US" sz="2800" baseline="0" dirty="0"/>
              <a:t> Sahib - Pakistan</a:t>
            </a:r>
            <a:endParaRPr lang="en-US" sz="2800" dirty="0"/>
          </a:p>
          <a:p>
            <a:pPr lvl="1"/>
            <a:r>
              <a:rPr lang="en-US" sz="2800" dirty="0"/>
              <a:t>Parents were Mata </a:t>
            </a:r>
            <a:r>
              <a:rPr lang="en-US" sz="2800" dirty="0" err="1"/>
              <a:t>Tripta</a:t>
            </a:r>
            <a:r>
              <a:rPr lang="en-US" sz="2800" dirty="0"/>
              <a:t> </a:t>
            </a:r>
            <a:r>
              <a:rPr lang="en-US" sz="2800" dirty="0" err="1"/>
              <a:t>Jee</a:t>
            </a:r>
            <a:r>
              <a:rPr lang="en-US" sz="2800" dirty="0"/>
              <a:t> and Meta </a:t>
            </a:r>
            <a:r>
              <a:rPr lang="en-US" sz="2800" dirty="0" err="1"/>
              <a:t>Kalu</a:t>
            </a:r>
            <a:r>
              <a:rPr lang="en-US" sz="2800" dirty="0"/>
              <a:t> </a:t>
            </a:r>
            <a:r>
              <a:rPr lang="en-US" sz="2800" dirty="0" err="1"/>
              <a:t>Jee</a:t>
            </a:r>
            <a:r>
              <a:rPr lang="en-US" sz="2800" dirty="0"/>
              <a:t> – his</a:t>
            </a:r>
            <a:r>
              <a:rPr lang="en-US" sz="2800" baseline="0" dirty="0"/>
              <a:t> mother was very religious and knew he was special . When he was born, he did not cry.</a:t>
            </a:r>
            <a:endParaRPr lang="en-US" sz="2800" dirty="0"/>
          </a:p>
          <a:p>
            <a:pPr lvl="1"/>
            <a:r>
              <a:rPr lang="en-US" sz="2800" dirty="0"/>
              <a:t>Sister was Bibi </a:t>
            </a:r>
            <a:r>
              <a:rPr lang="en-US" sz="2800" dirty="0" err="1"/>
              <a:t>Nanaki</a:t>
            </a:r>
            <a:r>
              <a:rPr lang="en-US" sz="2800" dirty="0"/>
              <a:t> </a:t>
            </a:r>
            <a:r>
              <a:rPr lang="en-US" sz="2800" dirty="0" err="1"/>
              <a:t>Jee</a:t>
            </a:r>
            <a:r>
              <a:rPr lang="en-US" sz="2800" dirty="0"/>
              <a:t> – His sister was the first person</a:t>
            </a:r>
            <a:r>
              <a:rPr lang="en-US" sz="2800" baseline="0" dirty="0"/>
              <a:t> to bow to Guru </a:t>
            </a:r>
            <a:r>
              <a:rPr lang="en-US" sz="2800" baseline="0" dirty="0" err="1"/>
              <a:t>nanak</a:t>
            </a:r>
            <a:r>
              <a:rPr lang="en-US" sz="2800" baseline="0" dirty="0"/>
              <a:t> and could see God inside him</a:t>
            </a:r>
          </a:p>
          <a:p>
            <a:pPr lvl="1"/>
            <a:r>
              <a:rPr lang="en-US" sz="2800" baseline="0" dirty="0"/>
              <a:t>His best friend was a saintly Muslim man and musician called Bhai </a:t>
            </a:r>
            <a:r>
              <a:rPr lang="en-US" sz="2800" baseline="0" dirty="0" err="1"/>
              <a:t>Mardana</a:t>
            </a:r>
            <a:r>
              <a:rPr lang="en-US" sz="2800" baseline="0" dirty="0"/>
              <a:t> </a:t>
            </a:r>
            <a:r>
              <a:rPr lang="en-US" sz="2800" baseline="0" dirty="0" err="1"/>
              <a:t>Jee</a:t>
            </a:r>
            <a:endParaRPr lang="en-US" sz="280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20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39737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Guru Nanak brought</a:t>
            </a:r>
            <a:r>
              <a:rPr lang="en-US" sz="4000" baseline="0" dirty="0"/>
              <a:t> us the understanding that </a:t>
            </a:r>
            <a:r>
              <a:rPr lang="en-US" sz="4000" dirty="0"/>
              <a:t> there is one God for all and that God is not a person or being, but an omnipresent force that is all around us and inside all of us. God</a:t>
            </a:r>
            <a:r>
              <a:rPr lang="en-US" sz="4000" baseline="0" dirty="0"/>
              <a:t> had many names, Allah, Ram, </a:t>
            </a:r>
            <a:r>
              <a:rPr lang="en-US" sz="4000" baseline="0" dirty="0" err="1"/>
              <a:t>Nirankar</a:t>
            </a:r>
            <a:r>
              <a:rPr lang="en-US" sz="4000" baseline="0" dirty="0"/>
              <a:t>, </a:t>
            </a:r>
            <a:r>
              <a:rPr lang="en-US" sz="4000" baseline="0" dirty="0" err="1"/>
              <a:t>Niranjan</a:t>
            </a:r>
            <a:r>
              <a:rPr lang="en-US" sz="4000" baseline="0" dirty="0"/>
              <a:t>, </a:t>
            </a:r>
            <a:r>
              <a:rPr lang="en-US" sz="4000" baseline="0" dirty="0" err="1"/>
              <a:t>Vaheguru</a:t>
            </a:r>
            <a:r>
              <a:rPr lang="en-US" sz="4000" baseline="0" dirty="0"/>
              <a:t>, </a:t>
            </a:r>
            <a:r>
              <a:rPr lang="en-US" sz="4000" baseline="0" dirty="0" err="1"/>
              <a:t>Kudar</a:t>
            </a:r>
            <a:r>
              <a:rPr lang="en-US" sz="4000" baseline="0" dirty="0"/>
              <a:t>, Jesus</a:t>
            </a:r>
          </a:p>
          <a:p>
            <a:endParaRPr lang="en-US" sz="4000" baseline="0" dirty="0"/>
          </a:p>
          <a:p>
            <a:r>
              <a:rPr lang="en-US" sz="4000" baseline="0" dirty="0"/>
              <a:t>Meditation is the foundation of </a:t>
            </a:r>
            <a:r>
              <a:rPr lang="en-US" sz="4000" baseline="0" dirty="0" err="1"/>
              <a:t>sikhi</a:t>
            </a:r>
            <a:r>
              <a:rPr lang="en-US" sz="4000" baseline="0" dirty="0"/>
              <a:t> (remember not to use Sikhism – </a:t>
            </a:r>
            <a:r>
              <a:rPr lang="en-US" sz="4000" baseline="0" dirty="0" err="1"/>
              <a:t>Sikhi</a:t>
            </a:r>
            <a:r>
              <a:rPr lang="en-US" sz="4000" baseline="0" dirty="0"/>
              <a:t> is not an ism) Meditation can be done in all faiths, by repeating the name of God over and over 24/7 – many Sikhs meditate with their breath – which is mentioned in the Sikh holy scriptures (</a:t>
            </a:r>
            <a:r>
              <a:rPr lang="en-US" sz="4000" baseline="0" dirty="0" err="1"/>
              <a:t>saas</a:t>
            </a:r>
            <a:r>
              <a:rPr lang="en-US" sz="4000" baseline="0" dirty="0"/>
              <a:t> </a:t>
            </a:r>
            <a:r>
              <a:rPr lang="en-US" sz="4000" baseline="0" dirty="0" err="1"/>
              <a:t>Giras</a:t>
            </a:r>
            <a:r>
              <a:rPr lang="en-US" sz="4000" baseline="0" dirty="0"/>
              <a:t>)</a:t>
            </a:r>
          </a:p>
          <a:p>
            <a:endParaRPr lang="en-US" sz="4000" baseline="0" dirty="0"/>
          </a:p>
          <a:p>
            <a:r>
              <a:rPr lang="en-US" sz="4000" baseline="0" dirty="0"/>
              <a:t>Equality – Before the coming Guru Nanak was sent to earth by God, there was many practices that were happening by other faiths across the world. Women were not allowed to have jobs, or meditate or sit in congregation. Women were treated like they are lower than men. But Guru Nanak came and said that loving God is to love all and treat all equally. Guru Nanak said that women had the same rights as men. (give an example here… If boys can play football so can girls, right?) The same was happening with Poor people. Those that did not have a lot of money, rick people treated them very badly, but Guru </a:t>
            </a:r>
            <a:r>
              <a:rPr lang="en-US" sz="4000" baseline="0" dirty="0" err="1"/>
              <a:t>nanak</a:t>
            </a:r>
            <a:r>
              <a:rPr lang="en-US" sz="4000" baseline="0" dirty="0"/>
              <a:t> said this is wrong. And stopped people doing this.</a:t>
            </a:r>
          </a:p>
          <a:p>
            <a:endParaRPr lang="en-US" sz="4000" baseline="0" dirty="0"/>
          </a:p>
          <a:p>
            <a:r>
              <a:rPr lang="en-US" sz="4000" baseline="0" dirty="0"/>
              <a:t>Guru Nanak said that if you want to meet and experience God, we must have good actions… the things we do has to be kind and caring, and the thoughts we have in our minds has to be positive. </a:t>
            </a:r>
          </a:p>
          <a:p>
            <a:endParaRPr lang="en-US" sz="4000" baseline="0" dirty="0"/>
          </a:p>
          <a:p>
            <a:r>
              <a:rPr lang="en-US" sz="4000" baseline="0" dirty="0"/>
              <a:t>What we have of our own, we must share with others. This is why Sikhs have a free vegetarian kitchen at every Gurdwara around the world. (Sikh place of worship –do not say temple – temple is a </a:t>
            </a:r>
            <a:r>
              <a:rPr lang="en-US" sz="4000" baseline="0" dirty="0" err="1"/>
              <a:t>mandir</a:t>
            </a:r>
            <a:r>
              <a:rPr lang="en-US" sz="4000" baseline="0" dirty="0"/>
              <a:t>. Muslims only use mosque, Christians Church, Jews synagogue – Sikhs have the Gurdwara Sahib)</a:t>
            </a:r>
          </a:p>
          <a:p>
            <a:endParaRPr lang="en-US" sz="4000" baseline="0" dirty="0"/>
          </a:p>
          <a:p>
            <a:r>
              <a:rPr lang="en-US" sz="4000" baseline="0" dirty="0"/>
              <a:t>Being truthful is very important. Guru Nanak sahib that higher than speaking the truth, we must live a truthful life. Every aspect of our life has to be true. .</a:t>
            </a:r>
          </a:p>
          <a:p>
            <a:endParaRPr lang="en-US" sz="4000" baseline="0" dirty="0"/>
          </a:p>
          <a:p>
            <a:r>
              <a:rPr lang="en-US" sz="4000" baseline="0" dirty="0"/>
              <a:t>Guru Nanak wanted us to love and respect everyone, even if we didn’t agree with one another.</a:t>
            </a:r>
          </a:p>
          <a:p>
            <a:endParaRPr lang="en-US" sz="4000" baseline="0" dirty="0"/>
          </a:p>
          <a:p>
            <a:endParaRPr lang="en-US" sz="4000" dirty="0"/>
          </a:p>
          <a:p>
            <a:endParaRPr lang="en-US" b="1" dirty="0"/>
          </a:p>
        </p:txBody>
      </p:sp>
      <p:sp>
        <p:nvSpPr>
          <p:cNvPr id="4" name="Slide Number Placeholder 3"/>
          <p:cNvSpPr>
            <a:spLocks noGrp="1"/>
          </p:cNvSpPr>
          <p:nvPr>
            <p:ph type="sldNum" sz="quarter" idx="10"/>
          </p:nvPr>
        </p:nvSpPr>
        <p:spPr/>
        <p:txBody>
          <a:bodyPr/>
          <a:lstStyle/>
          <a:p>
            <a:fld id="{935E2820-AFE1-45FA-949E-17BDB534E1DC}" type="slidenum">
              <a:rPr lang="en-US" smtClean="0"/>
              <a:t>4</a:t>
            </a:fld>
            <a:endParaRPr lang="en-US" dirty="0"/>
          </a:p>
        </p:txBody>
      </p:sp>
    </p:spTree>
    <p:extLst>
      <p:ext uri="{BB962C8B-B14F-4D97-AF65-F5344CB8AC3E}">
        <p14:creationId xmlns:p14="http://schemas.microsoft.com/office/powerpoint/2010/main" val="391214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this as an interactive workshop</a:t>
            </a:r>
            <a:r>
              <a:rPr lang="en-GB" baseline="0" dirty="0"/>
              <a:t> – get the audience to think of examples and report back</a:t>
            </a:r>
            <a:endParaRPr lang="en-GB" dirty="0"/>
          </a:p>
        </p:txBody>
      </p:sp>
      <p:sp>
        <p:nvSpPr>
          <p:cNvPr id="4" name="Slide Number Placeholder 3"/>
          <p:cNvSpPr>
            <a:spLocks noGrp="1"/>
          </p:cNvSpPr>
          <p:nvPr>
            <p:ph type="sldNum" sz="quarter" idx="10"/>
          </p:nvPr>
        </p:nvSpPr>
        <p:spPr/>
        <p:txBody>
          <a:bodyPr/>
          <a:lstStyle/>
          <a:p>
            <a:fld id="{935E2820-AFE1-45FA-949E-17BDB534E1DC}" type="slidenum">
              <a:rPr lang="en-GB" smtClean="0"/>
              <a:t>5</a:t>
            </a:fld>
            <a:endParaRPr lang="en-GB"/>
          </a:p>
        </p:txBody>
      </p:sp>
    </p:spTree>
    <p:extLst>
      <p:ext uri="{BB962C8B-B14F-4D97-AF65-F5344CB8AC3E}">
        <p14:creationId xmlns:p14="http://schemas.microsoft.com/office/powerpoint/2010/main" val="42291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Talk through what we do at the Gurdwara sahib, how we celebrate, explain that this is what we do instead of Christmas </a:t>
            </a:r>
            <a:r>
              <a:rPr lang="en-US" sz="3200" baseline="0" dirty="0"/>
              <a:t> and Easter – which are Christian celebrations</a:t>
            </a:r>
            <a:endParaRPr lang="en-US" sz="2800" dirty="0"/>
          </a:p>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a:p>
        </p:txBody>
      </p:sp>
    </p:spTree>
    <p:extLst>
      <p:ext uri="{BB962C8B-B14F-4D97-AF65-F5344CB8AC3E}">
        <p14:creationId xmlns:p14="http://schemas.microsoft.com/office/powerpoint/2010/main" val="3510446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dirty="0"/>
              <a:t>@</a:t>
            </a:r>
            <a:r>
              <a:rPr lang="en-US" dirty="0" err="1"/>
              <a:t>SikhMum</a:t>
            </a:r>
            <a:r>
              <a:rPr lang="en-US" dirty="0"/>
              <a:t> @</a:t>
            </a:r>
            <a:r>
              <a:rPr lang="en-US" dirty="0" err="1"/>
              <a:t>Sharecharityuk</a:t>
            </a:r>
            <a:endParaRPr lang="en-US" dirty="0"/>
          </a:p>
        </p:txBody>
      </p:sp>
      <p:sp>
        <p:nvSpPr>
          <p:cNvPr id="5" name="Footer Placeholder 4"/>
          <p:cNvSpPr>
            <a:spLocks noGrp="1"/>
          </p:cNvSpPr>
          <p:nvPr>
            <p:ph type="ftr" sz="quarter" idx="11"/>
          </p:nvPr>
        </p:nvSpPr>
        <p:spPr/>
        <p:txBody>
          <a:bodyPr/>
          <a:lstStyle/>
          <a:p>
            <a:r>
              <a:rPr lang="en-GB"/>
              <a:t>For Nursery – Year 2 group</a:t>
            </a:r>
            <a:endParaRPr lang="en-GB" dirty="0"/>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4604" t="15133" b="16496"/>
          <a:stretch/>
        </p:blipFill>
        <p:spPr>
          <a:xfrm>
            <a:off x="8807003" y="937255"/>
            <a:ext cx="2318197" cy="5601657"/>
          </a:xfrm>
          <a:prstGeom prst="rect">
            <a:avLst/>
          </a:prstGeom>
          <a:ln>
            <a:noFill/>
          </a:ln>
          <a:effectLst>
            <a:softEdge rad="112500"/>
          </a:effectLst>
        </p:spPr>
      </p:pic>
    </p:spTree>
    <p:extLst>
      <p:ext uri="{BB962C8B-B14F-4D97-AF65-F5344CB8AC3E}">
        <p14:creationId xmlns:p14="http://schemas.microsoft.com/office/powerpoint/2010/main" val="238232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427AEA-BBBB-4C9B-AB23-214EAA8AB789}" type="datetime1">
              <a:rPr lang="en-US" smtClean="0"/>
              <a:t>10/28/2022</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8"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16154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91CA30-F5CD-4CA0-B16A-349C6F830700}" type="datetime1">
              <a:rPr lang="en-US" smtClean="0"/>
              <a:t>10/28/2022</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8"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100474303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dirty="0"/>
              <a:t>@</a:t>
            </a:r>
            <a:r>
              <a:rPr lang="en-US" dirty="0" err="1"/>
              <a:t>SikhMum</a:t>
            </a:r>
            <a:r>
              <a:rPr lang="en-US" dirty="0"/>
              <a:t> @</a:t>
            </a:r>
            <a:r>
              <a:rPr lang="en-US" dirty="0" err="1"/>
              <a:t>Sharecharityuk</a:t>
            </a:r>
            <a:endParaRPr lang="en-US" dirty="0"/>
          </a:p>
        </p:txBody>
      </p:sp>
      <p:sp>
        <p:nvSpPr>
          <p:cNvPr id="5" name="Footer Placeholder 4"/>
          <p:cNvSpPr>
            <a:spLocks noGrp="1"/>
          </p:cNvSpPr>
          <p:nvPr>
            <p:ph type="ftr" sz="quarter" idx="11"/>
          </p:nvPr>
        </p:nvSpPr>
        <p:spPr/>
        <p:txBody>
          <a:bodyPr/>
          <a:lstStyle/>
          <a:p>
            <a:r>
              <a:rPr lang="en-GB"/>
              <a:t>For Nursery – Year 2 group</a:t>
            </a:r>
            <a:endParaRPr lang="en-GB" dirty="0"/>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Tree>
    <p:extLst>
      <p:ext uri="{BB962C8B-B14F-4D97-AF65-F5344CB8AC3E}">
        <p14:creationId xmlns:p14="http://schemas.microsoft.com/office/powerpoint/2010/main" val="118242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5034C-8BD9-4B0C-893B-33834FAB227F}" type="datetime1">
              <a:rPr lang="en-US" smtClean="0"/>
              <a:t>10/28/2022</a:t>
            </a:fld>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t>‹#›</a:t>
            </a:fld>
            <a:endParaRPr lang="en-GB"/>
          </a:p>
        </p:txBody>
      </p:sp>
      <p:sp>
        <p:nvSpPr>
          <p:cNvPr id="7" name="Date Placeholder 7"/>
          <p:cNvSpPr txBox="1">
            <a:spLocks/>
          </p:cNvSpPr>
          <p:nvPr userDrawn="1"/>
        </p:nvSpPr>
        <p:spPr>
          <a:xfrm>
            <a:off x="191028" y="6575418"/>
            <a:ext cx="2759669" cy="216397"/>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SikhMum</a:t>
            </a:r>
            <a:r>
              <a:rPr lang="en-US" dirty="0"/>
              <a:t> @</a:t>
            </a:r>
            <a:r>
              <a:rPr lang="en-US" dirty="0" err="1"/>
              <a:t>Sharecharityuk</a:t>
            </a:r>
            <a:endParaRPr lang="en-US" dirty="0"/>
          </a:p>
          <a:p>
            <a:endParaRPr lang="en-US" dirty="0"/>
          </a:p>
        </p:txBody>
      </p:sp>
      <p:sp>
        <p:nvSpPr>
          <p:cNvPr id="8" name="Footer Placeholder 8"/>
          <p:cNvSpPr txBox="1">
            <a:spLocks/>
          </p:cNvSpPr>
          <p:nvPr userDrawn="1"/>
        </p:nvSpPr>
        <p:spPr>
          <a:xfrm>
            <a:off x="2950698" y="6505078"/>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425922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CD787AA-CBCD-47F9-A04C-7106C508CDE4}" type="datetime1">
              <a:rPr lang="en-US" smtClean="0"/>
              <a:t>10/28/2022</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05078"/>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@SikhMum</a:t>
            </a:r>
            <a:endParaRPr lang="en-US" dirty="0"/>
          </a:p>
        </p:txBody>
      </p:sp>
      <p:sp>
        <p:nvSpPr>
          <p:cNvPr id="9" name="Footer Placeholder 8"/>
          <p:cNvSpPr txBox="1">
            <a:spLocks/>
          </p:cNvSpPr>
          <p:nvPr userDrawn="1"/>
        </p:nvSpPr>
        <p:spPr>
          <a:xfrm>
            <a:off x="1217612" y="6505078"/>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Nursery – Year 2 group</a:t>
            </a:r>
            <a:endParaRPr lang="en-GB" dirty="0"/>
          </a:p>
        </p:txBody>
      </p:sp>
    </p:spTree>
    <p:extLst>
      <p:ext uri="{BB962C8B-B14F-4D97-AF65-F5344CB8AC3E}">
        <p14:creationId xmlns:p14="http://schemas.microsoft.com/office/powerpoint/2010/main" val="132077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1CC9DD-75F5-4611-BA0B-CFB1A226639C}" type="datetime1">
              <a:rPr lang="en-US" smtClean="0"/>
              <a:t>10/28/2022</a:t>
            </a:fld>
            <a:endParaRPr lang="en-US"/>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t>‹#›</a:t>
            </a:fld>
            <a:endParaRPr lang="en-GB"/>
          </a:p>
        </p:txBody>
      </p:sp>
      <p:sp>
        <p:nvSpPr>
          <p:cNvPr id="10"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11"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142526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80F1F9-2D3D-4243-878F-D000C3F2A1C4}" type="datetime1">
              <a:rPr lang="en-US" smtClean="0"/>
              <a:t>10/28/2022</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BFFB2-86D9-4B8F-A59A-553A60B94BBE}" type="slidenum">
              <a:rPr lang="en-GB" smtClean="0"/>
              <a:t>‹#›</a:t>
            </a:fld>
            <a:endParaRPr lang="en-GB"/>
          </a:p>
        </p:txBody>
      </p:sp>
      <p:sp>
        <p:nvSpPr>
          <p:cNvPr id="6"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7"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354765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smtClean="0"/>
              <a:t>10/28/2022</a:t>
            </a:fld>
            <a:endParaRPr lang="en-US"/>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BFFB2-86D9-4B8F-A59A-553A60B94BBE}" type="slidenum">
              <a:rPr lang="en-GB" smtClean="0"/>
              <a:t>‹#›</a:t>
            </a:fld>
            <a:endParaRPr lang="en-GB"/>
          </a:p>
        </p:txBody>
      </p:sp>
      <p:sp>
        <p:nvSpPr>
          <p:cNvPr id="5"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6"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302120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85CD17-C377-4DE5-9FCA-CC7471605C58}" type="datetime1">
              <a:rPr lang="en-US" smtClean="0"/>
              <a:t>10/28/2022</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9"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35051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BE9F02-BE96-4BAE-86A5-1FA60D24CAE2}" type="datetime1">
              <a:rPr lang="en-US" smtClean="0"/>
              <a:t>10/28/2022</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t>‹#›</a:t>
            </a:fld>
            <a:endParaRPr lang="en-GB"/>
          </a:p>
        </p:txBody>
      </p:sp>
      <p:sp>
        <p:nvSpPr>
          <p:cNvPr id="8" name="Date Placeholder 7"/>
          <p:cNvSpPr txBox="1">
            <a:spLocks/>
          </p:cNvSpPr>
          <p:nvPr userDrawn="1"/>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9" name="Footer Placeholder 8"/>
          <p:cNvSpPr txBox="1">
            <a:spLocks/>
          </p:cNvSpPr>
          <p:nvPr userDrawn="1"/>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Tree>
    <p:extLst>
      <p:ext uri="{BB962C8B-B14F-4D97-AF65-F5344CB8AC3E}">
        <p14:creationId xmlns:p14="http://schemas.microsoft.com/office/powerpoint/2010/main" val="93510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B9702-7FBF-4720-8670-571C5E7EEDDE}" type="datetime1">
              <a:rPr lang="en-US" smtClean="0"/>
              <a:pPr/>
              <a:t>10/28/2022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258130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685" y="3429000"/>
            <a:ext cx="7831016" cy="1606806"/>
          </a:xfrm>
        </p:spPr>
        <p:txBody>
          <a:bodyPr>
            <a:normAutofit fontScale="90000"/>
          </a:bodyPr>
          <a:lstStyle/>
          <a:p>
            <a:r>
              <a:rPr lang="en-US" sz="10700" b="1" dirty="0">
                <a:solidFill>
                  <a:schemeClr val="accent4">
                    <a:lumMod val="60000"/>
                    <a:lumOff val="40000"/>
                  </a:schemeClr>
                </a:solidFill>
                <a:effectLst>
                  <a:outerShdw blurRad="38100" dist="38100" dir="2700000" algn="tl">
                    <a:srgbClr val="000000">
                      <a:alpha val="43137"/>
                    </a:srgbClr>
                  </a:outerShdw>
                </a:effectLst>
              </a:rPr>
              <a:t>Guru Nanak </a:t>
            </a:r>
            <a:r>
              <a:rPr lang="en-US" sz="10700" b="1">
                <a:solidFill>
                  <a:schemeClr val="accent4">
                    <a:lumMod val="60000"/>
                    <a:lumOff val="40000"/>
                  </a:schemeClr>
                </a:solidFill>
                <a:effectLst>
                  <a:outerShdw blurRad="38100" dist="38100" dir="2700000" algn="tl">
                    <a:srgbClr val="000000">
                      <a:alpha val="43137"/>
                    </a:srgbClr>
                  </a:outerShdw>
                </a:effectLst>
              </a:rPr>
              <a:t>Dev </a:t>
            </a:r>
            <a:r>
              <a:rPr lang="en-US" sz="10700" b="1" dirty="0" err="1">
                <a:solidFill>
                  <a:schemeClr val="accent4">
                    <a:lumMod val="60000"/>
                    <a:lumOff val="40000"/>
                  </a:schemeClr>
                </a:solidFill>
                <a:effectLst>
                  <a:outerShdw blurRad="38100" dist="38100" dir="2700000" algn="tl">
                    <a:srgbClr val="000000">
                      <a:alpha val="43137"/>
                    </a:srgbClr>
                  </a:outerShdw>
                </a:effectLst>
              </a:rPr>
              <a:t>Jee</a:t>
            </a:r>
            <a:br>
              <a:rPr lang="en-US" sz="8000" b="1" dirty="0">
                <a:solidFill>
                  <a:schemeClr val="accent4">
                    <a:lumMod val="60000"/>
                    <a:lumOff val="40000"/>
                  </a:schemeClr>
                </a:solidFill>
                <a:effectLst>
                  <a:outerShdw blurRad="38100" dist="38100" dir="2700000" algn="tl">
                    <a:srgbClr val="000000">
                      <a:alpha val="43137"/>
                    </a:srgbClr>
                  </a:outerShdw>
                </a:effectLst>
              </a:rPr>
            </a:br>
            <a:endParaRPr lang="en-US" sz="4800" b="1" dirty="0">
              <a:solidFill>
                <a:schemeClr val="accent4">
                  <a:lumMod val="60000"/>
                  <a:lumOff val="40000"/>
                </a:schemeClr>
              </a:solidFill>
              <a:effectLst>
                <a:outerShdw blurRad="38100" dist="38100" dir="2700000" algn="tl">
                  <a:srgbClr val="000000">
                    <a:alpha val="43137"/>
                  </a:srgbClr>
                </a:outerShdw>
              </a:effectLst>
            </a:endParaRPr>
          </a:p>
        </p:txBody>
      </p:sp>
      <p:sp>
        <p:nvSpPr>
          <p:cNvPr id="3" name="Date Placeholder 7"/>
          <p:cNvSpPr txBox="1">
            <a:spLocks/>
          </p:cNvSpPr>
          <p:nvPr/>
        </p:nvSpPr>
        <p:spPr>
          <a:xfrm>
            <a:off x="191029" y="6458827"/>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4" name="Footer Placeholder 8"/>
          <p:cNvSpPr txBox="1">
            <a:spLocks/>
          </p:cNvSpPr>
          <p:nvPr/>
        </p:nvSpPr>
        <p:spPr>
          <a:xfrm>
            <a:off x="1217612" y="6472895"/>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
        <p:nvSpPr>
          <p:cNvPr id="6" name="Frame 5"/>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6000" b="1" dirty="0" err="1">
                <a:solidFill>
                  <a:schemeClr val="accent4">
                    <a:lumMod val="60000"/>
                    <a:lumOff val="40000"/>
                  </a:schemeClr>
                </a:solidFill>
                <a:effectLst>
                  <a:outerShdw blurRad="38100" dist="38100" dir="2700000" algn="tl">
                    <a:srgbClr val="000000">
                      <a:alpha val="43137"/>
                    </a:srgbClr>
                  </a:outerShdw>
                </a:effectLst>
              </a:rPr>
              <a:t>Who</a:t>
            </a:r>
            <a:r>
              <a:rPr lang="fr-FR" sz="6000" b="1" dirty="0">
                <a:solidFill>
                  <a:schemeClr val="accent4">
                    <a:lumMod val="60000"/>
                    <a:lumOff val="40000"/>
                  </a:schemeClr>
                </a:solidFill>
                <a:effectLst>
                  <a:outerShdw blurRad="38100" dist="38100" dir="2700000" algn="tl">
                    <a:srgbClr val="000000">
                      <a:alpha val="43137"/>
                    </a:srgbClr>
                  </a:outerShdw>
                </a:effectLst>
              </a:rPr>
              <a:t> </a:t>
            </a:r>
            <a:r>
              <a:rPr lang="fr-FR" sz="6000" b="1" dirty="0" err="1">
                <a:solidFill>
                  <a:schemeClr val="accent4">
                    <a:lumMod val="60000"/>
                    <a:lumOff val="40000"/>
                  </a:schemeClr>
                </a:solidFill>
                <a:effectLst>
                  <a:outerShdw blurRad="38100" dist="38100" dir="2700000" algn="tl">
                    <a:srgbClr val="000000">
                      <a:alpha val="43137"/>
                    </a:srgbClr>
                  </a:outerShdw>
                </a:effectLst>
              </a:rPr>
              <a:t>is</a:t>
            </a:r>
            <a:r>
              <a:rPr lang="fr-FR" sz="6000" b="1" dirty="0">
                <a:solidFill>
                  <a:schemeClr val="accent4">
                    <a:lumMod val="60000"/>
                    <a:lumOff val="40000"/>
                  </a:schemeClr>
                </a:solidFill>
                <a:effectLst>
                  <a:outerShdw blurRad="38100" dist="38100" dir="2700000" algn="tl">
                    <a:srgbClr val="000000">
                      <a:alpha val="43137"/>
                    </a:srgbClr>
                  </a:outerShdw>
                </a:effectLst>
              </a:rPr>
              <a:t> Guru Nanak Dev </a:t>
            </a:r>
            <a:r>
              <a:rPr lang="fr-FR" sz="6000" b="1" dirty="0" err="1">
                <a:solidFill>
                  <a:schemeClr val="accent4">
                    <a:lumMod val="60000"/>
                    <a:lumOff val="40000"/>
                  </a:schemeClr>
                </a:solidFill>
                <a:effectLst>
                  <a:outerShdw blurRad="38100" dist="38100" dir="2700000" algn="tl">
                    <a:srgbClr val="000000">
                      <a:alpha val="43137"/>
                    </a:srgbClr>
                  </a:outerShdw>
                </a:effectLst>
              </a:rPr>
              <a:t>Jee</a:t>
            </a:r>
            <a:r>
              <a:rPr lang="fr-FR" sz="6000" b="1" dirty="0">
                <a:solidFill>
                  <a:schemeClr val="accent4">
                    <a:lumMod val="60000"/>
                    <a:lumOff val="40000"/>
                  </a:schemeClr>
                </a:solidFill>
                <a:effectLst>
                  <a:outerShdw blurRad="38100" dist="38100" dir="2700000" algn="tl">
                    <a:srgbClr val="000000">
                      <a:alpha val="43137"/>
                    </a:srgbClr>
                  </a:outerShdw>
                </a:effectLst>
              </a:rPr>
              <a:t>?</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218" t="8820" r="17286" b="46256"/>
          <a:stretch/>
        </p:blipFill>
        <p:spPr>
          <a:xfrm>
            <a:off x="8094027" y="3146949"/>
            <a:ext cx="3697969" cy="3124146"/>
          </a:xfrm>
          <a:prstGeom prst="rect">
            <a:avLst/>
          </a:prstGeom>
          <a:ln>
            <a:noFill/>
          </a:ln>
          <a:effectLst>
            <a:softEdge rad="112500"/>
          </a:effectLst>
        </p:spPr>
      </p:pic>
      <p:sp>
        <p:nvSpPr>
          <p:cNvPr id="3" name="Content Placeholder 2"/>
          <p:cNvSpPr>
            <a:spLocks noGrp="1"/>
          </p:cNvSpPr>
          <p:nvPr>
            <p:ph idx="1"/>
          </p:nvPr>
        </p:nvSpPr>
        <p:spPr>
          <a:xfrm>
            <a:off x="391886" y="1837207"/>
            <a:ext cx="11400110" cy="4677892"/>
          </a:xfrm>
        </p:spPr>
        <p:txBody>
          <a:bodyPr>
            <a:normAutofit/>
          </a:bodyPr>
          <a:lstStyle/>
          <a:p>
            <a:r>
              <a:rPr lang="en-US" sz="3200" dirty="0"/>
              <a:t>Who is Guru Nanak Dev </a:t>
            </a:r>
            <a:r>
              <a:rPr lang="en-US" sz="3200" dirty="0" err="1"/>
              <a:t>Jee</a:t>
            </a:r>
            <a:r>
              <a:rPr lang="en-US" sz="3200" dirty="0"/>
              <a:t>?</a:t>
            </a:r>
          </a:p>
          <a:p>
            <a:endParaRPr lang="en-US" sz="3200" dirty="0"/>
          </a:p>
          <a:p>
            <a:pPr lvl="1"/>
            <a:r>
              <a:rPr lang="en-US" sz="2800" dirty="0"/>
              <a:t>Born in 1469 – 550 years ago!</a:t>
            </a:r>
          </a:p>
          <a:p>
            <a:pPr lvl="1"/>
            <a:r>
              <a:rPr lang="en-US" sz="2800" dirty="0"/>
              <a:t>Parents were Mata </a:t>
            </a:r>
            <a:r>
              <a:rPr lang="en-US" sz="2800" dirty="0" err="1"/>
              <a:t>Tripta</a:t>
            </a:r>
            <a:r>
              <a:rPr lang="en-US" sz="2800" dirty="0"/>
              <a:t> </a:t>
            </a:r>
            <a:r>
              <a:rPr lang="en-US" sz="2800" dirty="0" err="1"/>
              <a:t>Jee</a:t>
            </a:r>
            <a:r>
              <a:rPr lang="en-US" sz="2800" dirty="0"/>
              <a:t> and Meta </a:t>
            </a:r>
            <a:r>
              <a:rPr lang="en-US" sz="2800" dirty="0" err="1"/>
              <a:t>Kalu</a:t>
            </a:r>
            <a:r>
              <a:rPr lang="en-US" sz="2800" dirty="0"/>
              <a:t> </a:t>
            </a:r>
            <a:r>
              <a:rPr lang="en-US" sz="2800" dirty="0" err="1"/>
              <a:t>Jee</a:t>
            </a:r>
            <a:endParaRPr lang="en-US" sz="2800" dirty="0"/>
          </a:p>
          <a:p>
            <a:pPr lvl="1"/>
            <a:r>
              <a:rPr lang="en-US" sz="2800" dirty="0"/>
              <a:t>Sister was Bibi </a:t>
            </a:r>
            <a:r>
              <a:rPr lang="en-US" sz="2800" dirty="0" err="1"/>
              <a:t>Nanaki</a:t>
            </a:r>
            <a:r>
              <a:rPr lang="en-US" sz="2800" dirty="0"/>
              <a:t> </a:t>
            </a:r>
            <a:r>
              <a:rPr lang="en-US" sz="2800" dirty="0" err="1"/>
              <a:t>Jee</a:t>
            </a:r>
            <a:endParaRPr lang="en-US" sz="2800" dirty="0"/>
          </a:p>
          <a:p>
            <a:pPr lvl="1"/>
            <a:r>
              <a:rPr lang="en-US" sz="2800" dirty="0"/>
              <a:t>His wife was </a:t>
            </a:r>
            <a:r>
              <a:rPr lang="en-US" sz="2800" dirty="0" err="1"/>
              <a:t>Sulakani</a:t>
            </a:r>
            <a:r>
              <a:rPr lang="en-US" sz="2800" dirty="0"/>
              <a:t> </a:t>
            </a:r>
            <a:r>
              <a:rPr lang="en-US" sz="2800" dirty="0" err="1"/>
              <a:t>Jee</a:t>
            </a:r>
            <a:r>
              <a:rPr lang="en-US" sz="2800" dirty="0"/>
              <a:t> and he had two son’s, </a:t>
            </a:r>
          </a:p>
          <a:p>
            <a:pPr marL="457200" lvl="1" indent="0">
              <a:buNone/>
            </a:pPr>
            <a:r>
              <a:rPr lang="en-US" sz="2800" dirty="0"/>
              <a:t>   </a:t>
            </a:r>
            <a:r>
              <a:rPr lang="en-US" sz="2800" dirty="0" err="1"/>
              <a:t>Lakhmi</a:t>
            </a:r>
            <a:r>
              <a:rPr lang="en-US" sz="2800" dirty="0"/>
              <a:t> Das and Sri </a:t>
            </a:r>
            <a:r>
              <a:rPr lang="en-US" sz="2800" dirty="0" err="1"/>
              <a:t>Chandi</a:t>
            </a:r>
            <a:endParaRPr lang="en-US" sz="2800" dirty="0"/>
          </a:p>
          <a:p>
            <a:pPr lvl="1"/>
            <a:r>
              <a:rPr lang="en-US" sz="2800" dirty="0"/>
              <a:t>His best friend was Bhai </a:t>
            </a:r>
            <a:r>
              <a:rPr lang="en-US" sz="2800" dirty="0" err="1"/>
              <a:t>Mardana</a:t>
            </a:r>
            <a:r>
              <a:rPr lang="en-US" sz="2800" dirty="0"/>
              <a:t> </a:t>
            </a:r>
            <a:r>
              <a:rPr lang="en-US" sz="2800" dirty="0" err="1"/>
              <a:t>Jee</a:t>
            </a:r>
            <a:r>
              <a:rPr lang="en-US" sz="2800" dirty="0"/>
              <a:t> – he was a  </a:t>
            </a:r>
          </a:p>
          <a:p>
            <a:pPr marL="457200" lvl="1" indent="0">
              <a:buNone/>
            </a:pPr>
            <a:r>
              <a:rPr lang="en-US" sz="2800" dirty="0"/>
              <a:t>   Muslim</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083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type="lt">
                                    <p:tmPct val="10000"/>
                                  </p:iterate>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lt">
                                    <p:tmPct val="10000"/>
                                  </p:iterate>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iterate type="lt">
                                    <p:tmPct val="10000"/>
                                  </p:iterate>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iterate type="lt">
                                    <p:tmPct val="10000"/>
                                  </p:iterate>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6000" b="1" dirty="0" err="1">
                <a:solidFill>
                  <a:schemeClr val="accent4">
                    <a:lumMod val="60000"/>
                    <a:lumOff val="40000"/>
                  </a:schemeClr>
                </a:solidFill>
                <a:effectLst>
                  <a:outerShdw blurRad="38100" dist="38100" dir="2700000" algn="tl">
                    <a:srgbClr val="000000">
                      <a:alpha val="43137"/>
                    </a:srgbClr>
                  </a:outerShdw>
                </a:effectLst>
              </a:rPr>
              <a:t>Why</a:t>
            </a:r>
            <a:r>
              <a:rPr lang="fr-FR" sz="6000" b="1" dirty="0">
                <a:solidFill>
                  <a:schemeClr val="accent4">
                    <a:lumMod val="60000"/>
                    <a:lumOff val="40000"/>
                  </a:schemeClr>
                </a:solidFill>
                <a:effectLst>
                  <a:outerShdw blurRad="38100" dist="38100" dir="2700000" algn="tl">
                    <a:srgbClr val="000000">
                      <a:alpha val="43137"/>
                    </a:srgbClr>
                  </a:outerShdw>
                </a:effectLst>
              </a:rPr>
              <a:t> </a:t>
            </a:r>
            <a:r>
              <a:rPr lang="fr-FR" sz="6000" b="1" dirty="0" err="1">
                <a:solidFill>
                  <a:schemeClr val="accent4">
                    <a:lumMod val="60000"/>
                    <a:lumOff val="40000"/>
                  </a:schemeClr>
                </a:solidFill>
                <a:effectLst>
                  <a:outerShdw blurRad="38100" dist="38100" dir="2700000" algn="tl">
                    <a:srgbClr val="000000">
                      <a:alpha val="43137"/>
                    </a:srgbClr>
                  </a:outerShdw>
                </a:effectLst>
              </a:rPr>
              <a:t>did</a:t>
            </a:r>
            <a:r>
              <a:rPr lang="fr-FR" sz="6000" b="1" dirty="0">
                <a:solidFill>
                  <a:schemeClr val="accent4">
                    <a:lumMod val="60000"/>
                    <a:lumOff val="40000"/>
                  </a:schemeClr>
                </a:solidFill>
                <a:effectLst>
                  <a:outerShdw blurRad="38100" dist="38100" dir="2700000" algn="tl">
                    <a:srgbClr val="000000">
                      <a:alpha val="43137"/>
                    </a:srgbClr>
                  </a:outerShdw>
                </a:effectLst>
              </a:rPr>
              <a:t> Guru Nanak Dev </a:t>
            </a:r>
            <a:r>
              <a:rPr lang="fr-FR" sz="6000" b="1" dirty="0" err="1">
                <a:solidFill>
                  <a:schemeClr val="accent4">
                    <a:lumMod val="60000"/>
                    <a:lumOff val="40000"/>
                  </a:schemeClr>
                </a:solidFill>
                <a:effectLst>
                  <a:outerShdw blurRad="38100" dist="38100" dir="2700000" algn="tl">
                    <a:srgbClr val="000000">
                      <a:alpha val="43137"/>
                    </a:srgbClr>
                  </a:outerShdw>
                </a:effectLst>
              </a:rPr>
              <a:t>Jee</a:t>
            </a:r>
            <a:r>
              <a:rPr lang="fr-FR" sz="6000" b="1" dirty="0">
                <a:solidFill>
                  <a:schemeClr val="accent4">
                    <a:lumMod val="60000"/>
                    <a:lumOff val="40000"/>
                  </a:schemeClr>
                </a:solidFill>
                <a:effectLst>
                  <a:outerShdw blurRad="38100" dist="38100" dir="2700000" algn="tl">
                    <a:srgbClr val="000000">
                      <a:alpha val="43137"/>
                    </a:srgbClr>
                  </a:outerShdw>
                </a:effectLst>
              </a:rPr>
              <a:t> come?</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218" t="8820" r="17286" b="46256"/>
          <a:stretch/>
        </p:blipFill>
        <p:spPr>
          <a:xfrm>
            <a:off x="8094027" y="3146949"/>
            <a:ext cx="3697969" cy="3124146"/>
          </a:xfrm>
          <a:prstGeom prst="rect">
            <a:avLst/>
          </a:prstGeom>
          <a:ln>
            <a:noFill/>
          </a:ln>
          <a:effectLst>
            <a:softEdge rad="112500"/>
          </a:effectLst>
        </p:spPr>
      </p:pic>
      <p:sp>
        <p:nvSpPr>
          <p:cNvPr id="3" name="Content Placeholder 2"/>
          <p:cNvSpPr>
            <a:spLocks noGrp="1"/>
          </p:cNvSpPr>
          <p:nvPr>
            <p:ph idx="1"/>
          </p:nvPr>
        </p:nvSpPr>
        <p:spPr>
          <a:xfrm>
            <a:off x="267788" y="2180108"/>
            <a:ext cx="11400110" cy="4677892"/>
          </a:xfrm>
        </p:spPr>
        <p:txBody>
          <a:bodyPr>
            <a:normAutofit/>
          </a:bodyPr>
          <a:lstStyle/>
          <a:p>
            <a:r>
              <a:rPr lang="en-US" sz="3200" dirty="0"/>
              <a:t>At the time in Northern India, the poor people were very unhappy. </a:t>
            </a:r>
          </a:p>
          <a:p>
            <a:r>
              <a:rPr lang="en-US" sz="3200" dirty="0"/>
              <a:t>If you did not have money or a job, the rich did not treat you nice</a:t>
            </a:r>
          </a:p>
          <a:p>
            <a:r>
              <a:rPr lang="en-US" sz="3200" dirty="0"/>
              <a:t>Girls were not allowed to live like the boys</a:t>
            </a:r>
          </a:p>
          <a:p>
            <a:r>
              <a:rPr lang="en-US" sz="3200" dirty="0"/>
              <a:t>Rich people would do bad things to the poor</a:t>
            </a:r>
          </a:p>
          <a:p>
            <a:r>
              <a:rPr lang="en-US" sz="3200" dirty="0"/>
              <a:t>There was not a lot of kindness in peoples </a:t>
            </a:r>
          </a:p>
          <a:p>
            <a:pPr marL="0" indent="0">
              <a:buNone/>
            </a:pPr>
            <a:r>
              <a:rPr lang="en-US" sz="3200" dirty="0"/>
              <a:t>   actions and words</a:t>
            </a:r>
          </a:p>
          <a:p>
            <a:pPr marL="0" indent="0">
              <a:buNone/>
            </a:pPr>
            <a:endParaRPr lang="en-US" sz="32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97724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8" y="343740"/>
            <a:ext cx="10515600" cy="1325563"/>
          </a:xfrm>
        </p:spPr>
        <p:txBody>
          <a:bodyPr>
            <a:normAutofit/>
          </a:bodyPr>
          <a:lstStyle/>
          <a:p>
            <a:r>
              <a:rPr lang="en-US" sz="6000" b="1" dirty="0">
                <a:solidFill>
                  <a:schemeClr val="accent4">
                    <a:lumMod val="60000"/>
                    <a:lumOff val="40000"/>
                  </a:schemeClr>
                </a:solidFill>
                <a:effectLst>
                  <a:outerShdw blurRad="38100" dist="38100" dir="2700000" algn="tl">
                    <a:srgbClr val="000000">
                      <a:alpha val="43137"/>
                    </a:srgbClr>
                  </a:outerShdw>
                </a:effectLst>
              </a:rPr>
              <a:t>What was Guru Nanak’s message</a:t>
            </a:r>
          </a:p>
        </p:txBody>
      </p:sp>
      <p:sp>
        <p:nvSpPr>
          <p:cNvPr id="5" name="Frame 4"/>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p:cNvPicPr>
            <a:picLocks noChangeAspect="1"/>
          </p:cNvPicPr>
          <p:nvPr/>
        </p:nvPicPr>
        <p:blipFill rotWithShape="1">
          <a:blip r:embed="rId3"/>
          <a:srcRect l="16926" r="17487"/>
          <a:stretch/>
        </p:blipFill>
        <p:spPr>
          <a:xfrm>
            <a:off x="6456785" y="1246490"/>
            <a:ext cx="885395" cy="85749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009" r="6916" b="13197"/>
          <a:stretch/>
        </p:blipFill>
        <p:spPr>
          <a:xfrm>
            <a:off x="10058400" y="1669302"/>
            <a:ext cx="1714500" cy="1709143"/>
          </a:xfrm>
          <a:prstGeom prst="rect">
            <a:avLst/>
          </a:prstGeom>
          <a:ln>
            <a:noFill/>
          </a:ln>
          <a:effectLst>
            <a:softEdge rad="112500"/>
          </a:effectLst>
        </p:spPr>
      </p:pic>
      <p:sp>
        <p:nvSpPr>
          <p:cNvPr id="3" name="Content Placeholder 2"/>
          <p:cNvSpPr>
            <a:spLocks noGrp="1"/>
          </p:cNvSpPr>
          <p:nvPr>
            <p:ph sz="half" idx="1"/>
          </p:nvPr>
        </p:nvSpPr>
        <p:spPr>
          <a:xfrm>
            <a:off x="444138" y="1600200"/>
            <a:ext cx="10909662" cy="4664122"/>
          </a:xfrm>
        </p:spPr>
        <p:txBody>
          <a:bodyPr>
            <a:normAutofit/>
          </a:bodyPr>
          <a:lstStyle/>
          <a:p>
            <a:r>
              <a:rPr lang="en-US" sz="3200" dirty="0"/>
              <a:t>There is one God for all – </a:t>
            </a:r>
            <a:r>
              <a:rPr lang="en-US" sz="3200" dirty="0" err="1"/>
              <a:t>ik</a:t>
            </a:r>
            <a:r>
              <a:rPr lang="en-US" sz="3200" dirty="0"/>
              <a:t> </a:t>
            </a:r>
            <a:r>
              <a:rPr lang="en-US" sz="3200" dirty="0" err="1"/>
              <a:t>onkar</a:t>
            </a:r>
            <a:endParaRPr lang="en-US" sz="3200" dirty="0"/>
          </a:p>
          <a:p>
            <a:r>
              <a:rPr lang="en-US" sz="3200" dirty="0"/>
              <a:t>There is no love for God, if you cannot remember and   meditate on God</a:t>
            </a:r>
          </a:p>
          <a:p>
            <a:r>
              <a:rPr lang="en-US" sz="3200" dirty="0"/>
              <a:t>Equality for all: Men and women, poor and rich</a:t>
            </a:r>
          </a:p>
          <a:p>
            <a:r>
              <a:rPr lang="en-US" sz="3200" dirty="0"/>
              <a:t>To reach God, you must have good actions and thoughts</a:t>
            </a:r>
          </a:p>
          <a:p>
            <a:r>
              <a:rPr lang="en-US" sz="3200" dirty="0"/>
              <a:t>Share with the needy</a:t>
            </a:r>
          </a:p>
          <a:p>
            <a:r>
              <a:rPr lang="en-US" sz="3200" dirty="0"/>
              <a:t>Be truthful</a:t>
            </a:r>
          </a:p>
          <a:p>
            <a:r>
              <a:rPr lang="en-US" sz="3200" dirty="0"/>
              <a:t>Love and respect all</a:t>
            </a:r>
          </a:p>
          <a:p>
            <a:pPr marL="0" indent="0">
              <a:buNone/>
            </a:pPr>
            <a:endParaRPr lang="en-US" sz="2800" dirty="0"/>
          </a:p>
          <a:p>
            <a:endParaRPr lang="en-US" dirty="0"/>
          </a:p>
        </p:txBody>
      </p:sp>
      <p:pic>
        <p:nvPicPr>
          <p:cNvPr id="8" name="Picture 7"/>
          <p:cNvPicPr>
            <a:picLocks noChangeAspect="1"/>
          </p:cNvPicPr>
          <p:nvPr/>
        </p:nvPicPr>
        <p:blipFill>
          <a:blip r:embed="rId5"/>
          <a:stretch>
            <a:fillRect/>
          </a:stretch>
        </p:blipFill>
        <p:spPr>
          <a:xfrm>
            <a:off x="4540171" y="4279832"/>
            <a:ext cx="1161767" cy="1161767"/>
          </a:xfrm>
          <a:prstGeom prst="rect">
            <a:avLst/>
          </a:prstGeom>
        </p:spPr>
      </p:pic>
      <p:pic>
        <p:nvPicPr>
          <p:cNvPr id="11" name="Picture 10"/>
          <p:cNvPicPr>
            <a:picLocks noChangeAspect="1"/>
          </p:cNvPicPr>
          <p:nvPr/>
        </p:nvPicPr>
        <p:blipFill>
          <a:blip r:embed="rId6"/>
          <a:stretch>
            <a:fillRect/>
          </a:stretch>
        </p:blipFill>
        <p:spPr>
          <a:xfrm>
            <a:off x="9100690" y="4265166"/>
            <a:ext cx="2462660" cy="235286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86616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3000"/>
                                        <p:tgtEl>
                                          <p:spTgt spid="6"/>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300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0"/>
                                        <p:tgtEl>
                                          <p:spTgt spid="8"/>
                                        </p:tgtEl>
                                      </p:cBhvr>
                                    </p:animEffect>
                                  </p:childTnLst>
                                </p:cTn>
                              </p:par>
                            </p:childTnLst>
                          </p:cTn>
                        </p:par>
                        <p:par>
                          <p:cTn id="56" fill="hold">
                            <p:stCondLst>
                              <p:cond delay="30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a:solidFill>
                  <a:schemeClr val="accent4">
                    <a:lumMod val="60000"/>
                    <a:lumOff val="40000"/>
                  </a:schemeClr>
                </a:solidFill>
                <a:effectLst>
                  <a:outerShdw blurRad="38100" dist="38100" dir="2700000" algn="tl">
                    <a:srgbClr val="000000">
                      <a:alpha val="43137"/>
                    </a:srgbClr>
                  </a:outerShdw>
                </a:effectLst>
              </a:rPr>
              <a:t>How can we implement Guru Nanak’s teachings into our life?</a:t>
            </a:r>
          </a:p>
        </p:txBody>
      </p:sp>
      <p:sp>
        <p:nvSpPr>
          <p:cNvPr id="3" name="Content Placeholder 2"/>
          <p:cNvSpPr>
            <a:spLocks noGrp="1"/>
          </p:cNvSpPr>
          <p:nvPr>
            <p:ph sz="half" idx="1"/>
          </p:nvPr>
        </p:nvSpPr>
        <p:spPr/>
        <p:txBody>
          <a:bodyPr>
            <a:normAutofit fontScale="92500" lnSpcReduction="20000"/>
          </a:bodyPr>
          <a:lstStyle/>
          <a:p>
            <a:r>
              <a:rPr lang="en-US" dirty="0"/>
              <a:t>There is one God for all – </a:t>
            </a:r>
            <a:r>
              <a:rPr lang="en-US" dirty="0" err="1"/>
              <a:t>ik</a:t>
            </a:r>
            <a:r>
              <a:rPr lang="en-US" dirty="0"/>
              <a:t> </a:t>
            </a:r>
            <a:r>
              <a:rPr lang="en-US" dirty="0" err="1"/>
              <a:t>onkar</a:t>
            </a:r>
            <a:endParaRPr lang="en-US" dirty="0"/>
          </a:p>
          <a:p>
            <a:endParaRPr lang="en-US" dirty="0"/>
          </a:p>
          <a:p>
            <a:r>
              <a:rPr lang="en-US" dirty="0"/>
              <a:t>Meditation</a:t>
            </a:r>
          </a:p>
          <a:p>
            <a:r>
              <a:rPr lang="en-US" dirty="0"/>
              <a:t>Equality </a:t>
            </a:r>
          </a:p>
          <a:p>
            <a:endParaRPr lang="en-US" dirty="0"/>
          </a:p>
          <a:p>
            <a:r>
              <a:rPr lang="en-US" dirty="0"/>
              <a:t>Good actions and thoughts</a:t>
            </a:r>
          </a:p>
          <a:p>
            <a:endParaRPr lang="en-US" dirty="0"/>
          </a:p>
          <a:p>
            <a:r>
              <a:rPr lang="en-US" dirty="0"/>
              <a:t>Share with the needy</a:t>
            </a:r>
          </a:p>
          <a:p>
            <a:endParaRPr lang="en-US" dirty="0"/>
          </a:p>
          <a:p>
            <a:r>
              <a:rPr lang="en-US" dirty="0"/>
              <a:t>Be truthful</a:t>
            </a:r>
          </a:p>
          <a:p>
            <a:endParaRPr lang="en-GB" dirty="0"/>
          </a:p>
        </p:txBody>
      </p:sp>
      <p:sp>
        <p:nvSpPr>
          <p:cNvPr id="4" name="Content Placeholder 3"/>
          <p:cNvSpPr>
            <a:spLocks noGrp="1"/>
          </p:cNvSpPr>
          <p:nvPr>
            <p:ph sz="half" idx="2"/>
          </p:nvPr>
        </p:nvSpPr>
        <p:spPr>
          <a:xfrm>
            <a:off x="6172200" y="1825624"/>
            <a:ext cx="5829300" cy="4841875"/>
          </a:xfrm>
        </p:spPr>
        <p:txBody>
          <a:bodyPr>
            <a:normAutofit fontScale="92500" lnSpcReduction="20000"/>
          </a:bodyPr>
          <a:lstStyle/>
          <a:p>
            <a:r>
              <a:rPr lang="en-GB" dirty="0"/>
              <a:t>See &amp; try to understand that God is in all people </a:t>
            </a:r>
          </a:p>
          <a:p>
            <a:r>
              <a:rPr lang="en-GB" dirty="0"/>
              <a:t>We can try to meditate daily</a:t>
            </a:r>
          </a:p>
          <a:p>
            <a:r>
              <a:rPr lang="en-GB" dirty="0"/>
              <a:t>We treat everyone how we want to be treated</a:t>
            </a:r>
          </a:p>
          <a:p>
            <a:endParaRPr lang="en-GB" sz="500" dirty="0"/>
          </a:p>
          <a:p>
            <a:r>
              <a:rPr lang="en-GB" dirty="0"/>
              <a:t>Try our best to have positive thoughts and use our hands to do good work</a:t>
            </a:r>
          </a:p>
          <a:p>
            <a:endParaRPr lang="en-GB" sz="400" dirty="0"/>
          </a:p>
          <a:p>
            <a:r>
              <a:rPr lang="en-GB" dirty="0"/>
              <a:t>Help others, even at home – we can help by keeping our room clean</a:t>
            </a:r>
          </a:p>
          <a:p>
            <a:endParaRPr lang="en-GB" sz="200" dirty="0"/>
          </a:p>
          <a:p>
            <a:r>
              <a:rPr lang="en-GB" dirty="0"/>
              <a:t>Tell the truth always and be truthful with ourselves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32055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 calcmode="lin" valueType="num">
                                      <p:cBhvr additive="base">
                                        <p:cTn id="7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6000" b="1" dirty="0">
                <a:solidFill>
                  <a:schemeClr val="accent4">
                    <a:lumMod val="60000"/>
                    <a:lumOff val="40000"/>
                  </a:schemeClr>
                </a:solidFill>
                <a:effectLst>
                  <a:outerShdw blurRad="38100" dist="38100" dir="2700000" algn="tl">
                    <a:srgbClr val="000000">
                      <a:alpha val="43137"/>
                    </a:srgbClr>
                  </a:outerShdw>
                </a:effectLst>
              </a:rPr>
              <a:t>How do Sikhs </a:t>
            </a:r>
            <a:r>
              <a:rPr lang="fr-FR" sz="6000" b="1" dirty="0" err="1">
                <a:solidFill>
                  <a:schemeClr val="accent4">
                    <a:lumMod val="60000"/>
                    <a:lumOff val="40000"/>
                  </a:schemeClr>
                </a:solidFill>
                <a:effectLst>
                  <a:outerShdw blurRad="38100" dist="38100" dir="2700000" algn="tl">
                    <a:srgbClr val="000000">
                      <a:alpha val="43137"/>
                    </a:srgbClr>
                  </a:outerShdw>
                </a:effectLst>
              </a:rPr>
              <a:t>celebrate</a:t>
            </a:r>
            <a:r>
              <a:rPr lang="fr-FR" sz="6000" b="1" dirty="0">
                <a:solidFill>
                  <a:schemeClr val="accent4">
                    <a:lumMod val="60000"/>
                    <a:lumOff val="40000"/>
                  </a:schemeClr>
                </a:solidFill>
                <a:effectLst>
                  <a:outerShdw blurRad="38100" dist="38100" dir="2700000" algn="tl">
                    <a:srgbClr val="000000">
                      <a:alpha val="43137"/>
                    </a:srgbClr>
                  </a:outerShdw>
                </a:effectLst>
              </a:rPr>
              <a:t>?</a:t>
            </a:r>
            <a:endParaRPr lang="en-US" sz="6000" b="1" dirty="0">
              <a:solidFill>
                <a:schemeClr val="accent4">
                  <a:lumMod val="60000"/>
                  <a:lumOff val="40000"/>
                </a:schemeClr>
              </a:solidFill>
              <a:effectLst>
                <a:outerShdw blurRad="38100" dist="38100" dir="2700000" algn="tl">
                  <a:srgbClr val="000000">
                    <a:alpha val="43137"/>
                  </a:srgbClr>
                </a:outerShdw>
              </a:effectLst>
            </a:endParaRPr>
          </a:p>
        </p:txBody>
      </p:sp>
      <p:sp>
        <p:nvSpPr>
          <p:cNvPr id="5" name="Date Placeholder 7"/>
          <p:cNvSpPr txBox="1">
            <a:spLocks/>
          </p:cNvSpPr>
          <p:nvPr/>
        </p:nvSpPr>
        <p:spPr>
          <a:xfrm>
            <a:off x="191029" y="6515099"/>
            <a:ext cx="964036"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t>
            </a:r>
            <a:r>
              <a:rPr lang="en-US" dirty="0" err="1"/>
              <a:t>SikhMum</a:t>
            </a:r>
            <a:endParaRPr lang="en-US" dirty="0"/>
          </a:p>
        </p:txBody>
      </p:sp>
      <p:sp>
        <p:nvSpPr>
          <p:cNvPr id="6" name="Footer Placeholder 8"/>
          <p:cNvSpPr txBox="1">
            <a:spLocks/>
          </p:cNvSpPr>
          <p:nvPr/>
        </p:nvSpPr>
        <p:spPr>
          <a:xfrm>
            <a:off x="1217612" y="6515099"/>
            <a:ext cx="6876415" cy="228600"/>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For Nursery – Year 2 group</a:t>
            </a:r>
          </a:p>
        </p:txBody>
      </p:sp>
      <p:sp>
        <p:nvSpPr>
          <p:cNvPr id="7" name="Frame 6"/>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444934" y="303213"/>
            <a:ext cx="3566160" cy="2492015"/>
          </a:xfrm>
          <a:prstGeom prst="rect">
            <a:avLst/>
          </a:prstGeom>
          <a:ln>
            <a:noFill/>
          </a:ln>
          <a:effectLst>
            <a:softEdge rad="112500"/>
          </a:effectLst>
        </p:spPr>
      </p:pic>
      <p:sp>
        <p:nvSpPr>
          <p:cNvPr id="3" name="Content Placeholder 2"/>
          <p:cNvSpPr>
            <a:spLocks noGrp="1"/>
          </p:cNvSpPr>
          <p:nvPr>
            <p:ph idx="1"/>
          </p:nvPr>
        </p:nvSpPr>
        <p:spPr>
          <a:xfrm>
            <a:off x="391886" y="1524000"/>
            <a:ext cx="8053048" cy="4991099"/>
          </a:xfrm>
        </p:spPr>
        <p:txBody>
          <a:bodyPr>
            <a:noAutofit/>
          </a:bodyPr>
          <a:lstStyle/>
          <a:p>
            <a:r>
              <a:rPr lang="en-GB" sz="3600" dirty="0">
                <a:solidFill>
                  <a:prstClr val="black"/>
                </a:solidFill>
              </a:rPr>
              <a:t>Going to the Gurdwara Sahib (Sikh place of Worship)</a:t>
            </a:r>
          </a:p>
        </p:txBody>
      </p:sp>
      <p:sp>
        <p:nvSpPr>
          <p:cNvPr id="11" name="Rectangle 10"/>
          <p:cNvSpPr/>
          <p:nvPr/>
        </p:nvSpPr>
        <p:spPr>
          <a:xfrm>
            <a:off x="391884" y="4378226"/>
            <a:ext cx="10680753" cy="2308324"/>
          </a:xfrm>
          <a:prstGeom prst="rect">
            <a:avLst/>
          </a:prstGeom>
        </p:spPr>
        <p:txBody>
          <a:bodyPr wrap="square">
            <a:spAutoFit/>
          </a:bodyPr>
          <a:lstStyle/>
          <a:p>
            <a:pPr marL="571500" lvl="0" indent="-571500">
              <a:buFont typeface="Arial" panose="020B0604020202020204" pitchFamily="34" charset="0"/>
              <a:buChar char="•"/>
            </a:pPr>
            <a:r>
              <a:rPr lang="en-GB" sz="3600" dirty="0">
                <a:solidFill>
                  <a:prstClr val="black"/>
                </a:solidFill>
              </a:rPr>
              <a:t>Exchanging gifts</a:t>
            </a:r>
          </a:p>
          <a:p>
            <a:pPr marL="571500" lvl="0" indent="-571500">
              <a:buFont typeface="Arial" panose="020B0604020202020204" pitchFamily="34" charset="0"/>
              <a:buChar char="•"/>
            </a:pPr>
            <a:r>
              <a:rPr lang="en-GB" sz="3600" dirty="0">
                <a:solidFill>
                  <a:prstClr val="black"/>
                </a:solidFill>
              </a:rPr>
              <a:t>We give out food to the homeless</a:t>
            </a:r>
          </a:p>
          <a:p>
            <a:pPr marL="571500" lvl="0" indent="-571500">
              <a:buFont typeface="Arial" panose="020B0604020202020204" pitchFamily="34" charset="0"/>
              <a:buChar char="•"/>
            </a:pPr>
            <a:r>
              <a:rPr lang="en-GB" sz="3600" dirty="0">
                <a:solidFill>
                  <a:prstClr val="black"/>
                </a:solidFill>
              </a:rPr>
              <a:t>Doing sparklers and fireworks</a:t>
            </a:r>
          </a:p>
          <a:p>
            <a:pPr marL="571500" lvl="0" indent="-571500">
              <a:buFont typeface="Arial" panose="020B0604020202020204" pitchFamily="34" charset="0"/>
              <a:buChar char="•"/>
            </a:pPr>
            <a:r>
              <a:rPr lang="en-GB" sz="3600" dirty="0">
                <a:solidFill>
                  <a:prstClr val="black"/>
                </a:solidFill>
              </a:rPr>
              <a:t>Making and giving </a:t>
            </a:r>
            <a:r>
              <a:rPr lang="en-GB" sz="3600" dirty="0" err="1">
                <a:solidFill>
                  <a:prstClr val="black"/>
                </a:solidFill>
              </a:rPr>
              <a:t>Gurpurab</a:t>
            </a:r>
            <a:r>
              <a:rPr lang="en-GB" sz="3600" dirty="0">
                <a:solidFill>
                  <a:prstClr val="black"/>
                </a:solidFill>
              </a:rPr>
              <a:t> cards</a:t>
            </a:r>
          </a:p>
        </p:txBody>
      </p:sp>
      <p:sp>
        <p:nvSpPr>
          <p:cNvPr id="12" name="Rectangle 11"/>
          <p:cNvSpPr/>
          <p:nvPr/>
        </p:nvSpPr>
        <p:spPr>
          <a:xfrm>
            <a:off x="260830" y="2555139"/>
            <a:ext cx="10942863" cy="1938992"/>
          </a:xfrm>
          <a:prstGeom prst="rect">
            <a:avLst/>
          </a:prstGeom>
        </p:spPr>
        <p:txBody>
          <a:bodyPr wrap="square">
            <a:spAutoFit/>
          </a:bodyPr>
          <a:lstStyle/>
          <a:p>
            <a:pPr marL="1257300" lvl="2" indent="-342900">
              <a:buFont typeface="Arial" panose="020B0604020202020204" pitchFamily="34" charset="0"/>
              <a:buChar char="•"/>
            </a:pPr>
            <a:r>
              <a:rPr lang="en-GB" sz="2400" dirty="0">
                <a:solidFill>
                  <a:prstClr val="black"/>
                </a:solidFill>
              </a:rPr>
              <a:t>At the Gurdwara, we meditate by sitting in prayer pose with our eyes closed</a:t>
            </a:r>
          </a:p>
          <a:p>
            <a:pPr marL="1257300" lvl="2" indent="-342900">
              <a:buFont typeface="Arial" panose="020B0604020202020204" pitchFamily="34" charset="0"/>
              <a:buChar char="•"/>
            </a:pPr>
            <a:r>
              <a:rPr lang="en-GB" sz="2400" dirty="0">
                <a:solidFill>
                  <a:prstClr val="black"/>
                </a:solidFill>
              </a:rPr>
              <a:t>Sikhs pray for all of humanity</a:t>
            </a:r>
          </a:p>
          <a:p>
            <a:pPr marL="1257300" lvl="2" indent="-342900">
              <a:buFont typeface="Arial" panose="020B0604020202020204" pitchFamily="34" charset="0"/>
              <a:buChar char="•"/>
            </a:pPr>
            <a:r>
              <a:rPr lang="en-GB" sz="2400" dirty="0">
                <a:solidFill>
                  <a:prstClr val="black"/>
                </a:solidFill>
              </a:rPr>
              <a:t>Sikhs pray for our soul to be happy and ask God to help us follow the teachings of Guru Nanak</a:t>
            </a:r>
          </a:p>
          <a:p>
            <a:pPr marL="1257300" lvl="2" indent="-342900">
              <a:buFont typeface="Arial" panose="020B0604020202020204" pitchFamily="34" charset="0"/>
              <a:buChar char="•"/>
            </a:pPr>
            <a:r>
              <a:rPr lang="en-GB" sz="2400" dirty="0">
                <a:solidFill>
                  <a:prstClr val="black"/>
                </a:solidFill>
              </a:rPr>
              <a:t>Sikhs do </a:t>
            </a:r>
            <a:r>
              <a:rPr lang="en-GB" sz="2400" dirty="0" err="1">
                <a:solidFill>
                  <a:prstClr val="black"/>
                </a:solidFill>
              </a:rPr>
              <a:t>seva</a:t>
            </a:r>
            <a:r>
              <a:rPr lang="en-GB" sz="2400" dirty="0">
                <a:solidFill>
                  <a:prstClr val="black"/>
                </a:solidFill>
              </a:rPr>
              <a:t> (selfless service), serving free vegetarian food</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646" y="4456833"/>
            <a:ext cx="3057939" cy="2136873"/>
          </a:xfrm>
          <a:prstGeom prst="rect">
            <a:avLst/>
          </a:prstGeom>
          <a:ln>
            <a:noFill/>
          </a:ln>
          <a:effectLst>
            <a:softEdge rad="1125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5173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additive="base">
                                        <p:cTn id="2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 calcmode="lin" valueType="num">
                                      <p:cBhvr additive="base">
                                        <p:cTn id="5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
                                            <p:txEl>
                                              <p:pRg st="3" end="3"/>
                                            </p:txEl>
                                          </p:spTgt>
                                        </p:tgtEl>
                                        <p:attrNameLst>
                                          <p:attrName>style.visibility</p:attrName>
                                        </p:attrNameLst>
                                      </p:cBhvr>
                                      <p:to>
                                        <p:strVal val="visible"/>
                                      </p:to>
                                    </p:set>
                                    <p:anim calcmode="lin" valueType="num">
                                      <p:cBhvr additive="base">
                                        <p:cTn id="62"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03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188277" y="2593810"/>
            <a:ext cx="9372600" cy="1200416"/>
          </a:xfrm>
        </p:spPr>
        <p:txBody>
          <a:bodyPr>
            <a:noAutofit/>
          </a:bodyPr>
          <a:lstStyle/>
          <a:p>
            <a:pPr algn="ctr"/>
            <a:r>
              <a:rPr lang="en-GB" sz="9600" b="1" dirty="0">
                <a:solidFill>
                  <a:schemeClr val="accent4">
                    <a:lumMod val="60000"/>
                    <a:lumOff val="40000"/>
                  </a:schemeClr>
                </a:solidFill>
                <a:effectLst>
                  <a:outerShdw blurRad="38100" dist="38100" dir="2700000" algn="tl">
                    <a:srgbClr val="000000">
                      <a:alpha val="43137"/>
                    </a:srgbClr>
                  </a:outerShdw>
                </a:effectLst>
              </a:rPr>
              <a:t>Questions?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4604" t="15133" b="16496"/>
          <a:stretch/>
        </p:blipFill>
        <p:spPr>
          <a:xfrm>
            <a:off x="9184323" y="628171"/>
            <a:ext cx="2318197" cy="560165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2943" y="6079301"/>
            <a:ext cx="649910" cy="649382"/>
          </a:xfrm>
          <a:prstGeom prst="rect">
            <a:avLst/>
          </a:prstGeom>
        </p:spPr>
      </p:pic>
    </p:spTree>
    <p:extLst>
      <p:ext uri="{BB962C8B-B14F-4D97-AF65-F5344CB8AC3E}">
        <p14:creationId xmlns:p14="http://schemas.microsoft.com/office/powerpoint/2010/main" val="20918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459</TotalTime>
  <Words>1105</Words>
  <Application>Microsoft Office PowerPoint</Application>
  <PresentationFormat>Widescreen</PresentationFormat>
  <Paragraphs>100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Euphemia</vt:lpstr>
      <vt:lpstr>Office Theme</vt:lpstr>
      <vt:lpstr>Guru Nanak Dev Jee </vt:lpstr>
      <vt:lpstr>Who is Guru Nanak Dev Jee?</vt:lpstr>
      <vt:lpstr>Why did Guru Nanak Dev Jee come?</vt:lpstr>
      <vt:lpstr>What was Guru Nanak’s message</vt:lpstr>
      <vt:lpstr>How can we implement Guru Nanak’s teachings into our life?</vt:lpstr>
      <vt:lpstr>How do Sikhs celebrate?</vt:lpstr>
      <vt:lpstr>Questions?</vt:lpstr>
    </vt:vector>
  </TitlesOfParts>
  <Company>MRCCTU@UCL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Bandi Shorr Divas</dc:title>
  <dc:creator>Nav Kaur</dc:creator>
  <cp:lastModifiedBy>Kaur, Nav</cp:lastModifiedBy>
  <cp:revision>39</cp:revision>
  <dcterms:created xsi:type="dcterms:W3CDTF">2018-11-06T10:18:01Z</dcterms:created>
  <dcterms:modified xsi:type="dcterms:W3CDTF">2022-10-28T10:25:59Z</dcterms:modified>
</cp:coreProperties>
</file>